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vtt" ContentType="text/vtt"/>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56" r:id="rId2"/>
    <p:sldId id="257" r:id="rId3"/>
    <p:sldId id="258" r:id="rId4"/>
    <p:sldId id="259" r:id="rId5"/>
    <p:sldId id="260" r:id="rId6"/>
    <p:sldId id="261" r:id="rId7"/>
    <p:sldId id="829" r:id="rId8"/>
    <p:sldId id="843" r:id="rId9"/>
    <p:sldId id="262" r:id="rId10"/>
    <p:sldId id="828" r:id="rId11"/>
    <p:sldId id="263" r:id="rId12"/>
    <p:sldId id="827" r:id="rId13"/>
    <p:sldId id="265" r:id="rId14"/>
    <p:sldId id="266" r:id="rId15"/>
    <p:sldId id="268" r:id="rId16"/>
    <p:sldId id="267" r:id="rId17"/>
    <p:sldId id="270" r:id="rId18"/>
    <p:sldId id="355" r:id="rId19"/>
    <p:sldId id="371" r:id="rId20"/>
    <p:sldId id="836" r:id="rId21"/>
    <p:sldId id="287" r:id="rId22"/>
    <p:sldId id="285" r:id="rId23"/>
    <p:sldId id="284" r:id="rId24"/>
    <p:sldId id="390" r:id="rId25"/>
    <p:sldId id="272" r:id="rId26"/>
    <p:sldId id="345" r:id="rId27"/>
    <p:sldId id="289" r:id="rId28"/>
    <p:sldId id="848" r:id="rId29"/>
    <p:sldId id="278" r:id="rId30"/>
    <p:sldId id="282" r:id="rId31"/>
    <p:sldId id="279" r:id="rId32"/>
    <p:sldId id="280" r:id="rId33"/>
    <p:sldId id="281" r:id="rId34"/>
    <p:sldId id="838" r:id="rId35"/>
    <p:sldId id="832" r:id="rId36"/>
    <p:sldId id="283" r:id="rId37"/>
    <p:sldId id="839" r:id="rId38"/>
    <p:sldId id="833" r:id="rId39"/>
    <p:sldId id="286" r:id="rId40"/>
    <p:sldId id="837" r:id="rId41"/>
    <p:sldId id="840" r:id="rId42"/>
    <p:sldId id="841" r:id="rId43"/>
    <p:sldId id="830" r:id="rId44"/>
    <p:sldId id="844" r:id="rId45"/>
    <p:sldId id="845" r:id="rId46"/>
    <p:sldId id="782" r:id="rId47"/>
    <p:sldId id="846" r:id="rId48"/>
    <p:sldId id="826" r:id="rId49"/>
    <p:sldId id="831" r:id="rId50"/>
    <p:sldId id="847" r:id="rId51"/>
    <p:sldId id="835" r:id="rId52"/>
    <p:sldId id="834"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74" autoAdjust="0"/>
    <p:restoredTop sz="94694" autoAdjust="0"/>
  </p:normalViewPr>
  <p:slideViewPr>
    <p:cSldViewPr snapToGrid="0">
      <p:cViewPr varScale="1">
        <p:scale>
          <a:sx n="101" d="100"/>
          <a:sy n="101" d="100"/>
        </p:scale>
        <p:origin x="224" y="624"/>
      </p:cViewPr>
      <p:guideLst/>
    </p:cSldViewPr>
  </p:slideViewPr>
  <p:outlineViewPr>
    <p:cViewPr>
      <p:scale>
        <a:sx n="33" d="100"/>
        <a:sy n="33" d="100"/>
      </p:scale>
      <p:origin x="0" y="-53264"/>
    </p:cViewPr>
  </p:outlineViewPr>
  <p:notesTextViewPr>
    <p:cViewPr>
      <p:scale>
        <a:sx n="3" d="2"/>
        <a:sy n="3" d="2"/>
      </p:scale>
      <p:origin x="0" y="0"/>
    </p:cViewPr>
  </p:notesTextViewPr>
  <p:sorterViewPr>
    <p:cViewPr>
      <p:scale>
        <a:sx n="200" d="100"/>
        <a:sy n="200" d="100"/>
      </p:scale>
      <p:origin x="0" y="-2986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DCB097-1E23-4AA3-8955-14847C939856}" type="datetimeFigureOut">
              <a:rPr lang="en-US" smtClean="0"/>
              <a:t>1/24/23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DC52AF-5882-4A7C-A632-7EFE11DA09CD}" type="slidenum">
              <a:rPr lang="en-US" smtClean="0"/>
              <a:t>‹#›</a:t>
            </a:fld>
            <a:endParaRPr lang="en-US"/>
          </a:p>
        </p:txBody>
      </p:sp>
    </p:spTree>
    <p:extLst>
      <p:ext uri="{BB962C8B-B14F-4D97-AF65-F5344CB8AC3E}">
        <p14:creationId xmlns:p14="http://schemas.microsoft.com/office/powerpoint/2010/main" val="2999576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1</a:t>
            </a:fld>
            <a:endParaRPr lang="en-US"/>
          </a:p>
        </p:txBody>
      </p:sp>
    </p:spTree>
    <p:extLst>
      <p:ext uri="{BB962C8B-B14F-4D97-AF65-F5344CB8AC3E}">
        <p14:creationId xmlns:p14="http://schemas.microsoft.com/office/powerpoint/2010/main" val="2730014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10</a:t>
            </a:fld>
            <a:endParaRPr lang="en-US"/>
          </a:p>
        </p:txBody>
      </p:sp>
    </p:spTree>
    <p:extLst>
      <p:ext uri="{BB962C8B-B14F-4D97-AF65-F5344CB8AC3E}">
        <p14:creationId xmlns:p14="http://schemas.microsoft.com/office/powerpoint/2010/main" val="1142131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11</a:t>
            </a:fld>
            <a:endParaRPr lang="en-US"/>
          </a:p>
        </p:txBody>
      </p:sp>
    </p:spTree>
    <p:extLst>
      <p:ext uri="{BB962C8B-B14F-4D97-AF65-F5344CB8AC3E}">
        <p14:creationId xmlns:p14="http://schemas.microsoft.com/office/powerpoint/2010/main" val="3311321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12</a:t>
            </a:fld>
            <a:endParaRPr lang="en-US"/>
          </a:p>
        </p:txBody>
      </p:sp>
    </p:spTree>
    <p:extLst>
      <p:ext uri="{BB962C8B-B14F-4D97-AF65-F5344CB8AC3E}">
        <p14:creationId xmlns:p14="http://schemas.microsoft.com/office/powerpoint/2010/main" val="95863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13</a:t>
            </a:fld>
            <a:endParaRPr lang="en-US"/>
          </a:p>
        </p:txBody>
      </p:sp>
    </p:spTree>
    <p:extLst>
      <p:ext uri="{BB962C8B-B14F-4D97-AF65-F5344CB8AC3E}">
        <p14:creationId xmlns:p14="http://schemas.microsoft.com/office/powerpoint/2010/main" val="1490902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14</a:t>
            </a:fld>
            <a:endParaRPr lang="en-US"/>
          </a:p>
        </p:txBody>
      </p:sp>
    </p:spTree>
    <p:extLst>
      <p:ext uri="{BB962C8B-B14F-4D97-AF65-F5344CB8AC3E}">
        <p14:creationId xmlns:p14="http://schemas.microsoft.com/office/powerpoint/2010/main" val="92809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15</a:t>
            </a:fld>
            <a:endParaRPr lang="en-US"/>
          </a:p>
        </p:txBody>
      </p:sp>
    </p:spTree>
    <p:extLst>
      <p:ext uri="{BB962C8B-B14F-4D97-AF65-F5344CB8AC3E}">
        <p14:creationId xmlns:p14="http://schemas.microsoft.com/office/powerpoint/2010/main" val="4000237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16</a:t>
            </a:fld>
            <a:endParaRPr lang="en-US"/>
          </a:p>
        </p:txBody>
      </p:sp>
    </p:spTree>
    <p:extLst>
      <p:ext uri="{BB962C8B-B14F-4D97-AF65-F5344CB8AC3E}">
        <p14:creationId xmlns:p14="http://schemas.microsoft.com/office/powerpoint/2010/main" val="3712234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17</a:t>
            </a:fld>
            <a:endParaRPr lang="en-US"/>
          </a:p>
        </p:txBody>
      </p:sp>
    </p:spTree>
    <p:extLst>
      <p:ext uri="{BB962C8B-B14F-4D97-AF65-F5344CB8AC3E}">
        <p14:creationId xmlns:p14="http://schemas.microsoft.com/office/powerpoint/2010/main" val="105334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674F700-FFF7-0667-6FB6-9BBB5048F42C}"/>
              </a:ext>
            </a:extLst>
          </p:cNvPr>
          <p:cNvSpPr>
            <a:spLocks noGrp="1" noRot="1" noChangeAspect="1" noTextEdit="1"/>
          </p:cNvSpPr>
          <p:nvPr>
            <p:ph type="sldImg"/>
          </p:nvPr>
        </p:nvSpPr>
        <p:spPr>
          <a:ln/>
        </p:spPr>
      </p:sp>
      <p:sp>
        <p:nvSpPr>
          <p:cNvPr id="15363" name="Notes Placeholder 2">
            <a:extLst>
              <a:ext uri="{FF2B5EF4-FFF2-40B4-BE49-F238E27FC236}">
                <a16:creationId xmlns:a16="http://schemas.microsoft.com/office/drawing/2014/main" id="{B484ECC5-0468-A94C-6944-6F60ACE7CE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364" name="Slide Number Placeholder 3">
            <a:extLst>
              <a:ext uri="{FF2B5EF4-FFF2-40B4-BE49-F238E27FC236}">
                <a16:creationId xmlns:a16="http://schemas.microsoft.com/office/drawing/2014/main" id="{FD2105BE-6498-262A-6C16-B8AD99AA60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8191020-819C-465C-9DC9-8AC635103C04}" type="slidenum">
              <a:rPr lang="en-US" altLang="en-US" sz="1200"/>
              <a:pPr/>
              <a:t>18</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7C3D615D-2081-5DAE-5664-B475A3222776}"/>
              </a:ext>
            </a:extLst>
          </p:cNvPr>
          <p:cNvSpPr>
            <a:spLocks noGrp="1" noRot="1" noChangeAspect="1" noTextEdit="1"/>
          </p:cNvSpPr>
          <p:nvPr>
            <p:ph type="sldImg"/>
          </p:nvPr>
        </p:nvSpPr>
        <p:spPr>
          <a:ln/>
        </p:spPr>
      </p:sp>
      <p:sp>
        <p:nvSpPr>
          <p:cNvPr id="41987" name="Notes Placeholder 2">
            <a:extLst>
              <a:ext uri="{FF2B5EF4-FFF2-40B4-BE49-F238E27FC236}">
                <a16:creationId xmlns:a16="http://schemas.microsoft.com/office/drawing/2014/main" id="{0447F611-48B4-6B5E-30D5-32DD6C439BE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1988" name="Slide Number Placeholder 3">
            <a:extLst>
              <a:ext uri="{FF2B5EF4-FFF2-40B4-BE49-F238E27FC236}">
                <a16:creationId xmlns:a16="http://schemas.microsoft.com/office/drawing/2014/main" id="{33BDE908-D87D-7CF9-ADD0-3C90C41BE1C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032088A-B958-42A7-AEA0-7F180130C215}" type="slidenum">
              <a:rPr lang="en-US" altLang="en-US" sz="1200"/>
              <a:pPr/>
              <a:t>19</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psychologist school you do not learn about low incidence populations; Five-year internship at the UVM Center for Dev Dis </a:t>
            </a:r>
          </a:p>
        </p:txBody>
      </p:sp>
      <p:sp>
        <p:nvSpPr>
          <p:cNvPr id="4" name="Slide Number Placeholder 3"/>
          <p:cNvSpPr>
            <a:spLocks noGrp="1"/>
          </p:cNvSpPr>
          <p:nvPr>
            <p:ph type="sldNum" sz="quarter" idx="5"/>
          </p:nvPr>
        </p:nvSpPr>
        <p:spPr/>
        <p:txBody>
          <a:bodyPr/>
          <a:lstStyle/>
          <a:p>
            <a:fld id="{49DC52AF-5882-4A7C-A632-7EFE11DA09CD}" type="slidenum">
              <a:rPr lang="en-US" smtClean="0"/>
              <a:t>2</a:t>
            </a:fld>
            <a:endParaRPr lang="en-US"/>
          </a:p>
        </p:txBody>
      </p:sp>
    </p:spTree>
    <p:extLst>
      <p:ext uri="{BB962C8B-B14F-4D97-AF65-F5344CB8AC3E}">
        <p14:creationId xmlns:p14="http://schemas.microsoft.com/office/powerpoint/2010/main" val="2498048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20</a:t>
            </a:fld>
            <a:endParaRPr lang="en-US"/>
          </a:p>
        </p:txBody>
      </p:sp>
    </p:spTree>
    <p:extLst>
      <p:ext uri="{BB962C8B-B14F-4D97-AF65-F5344CB8AC3E}">
        <p14:creationId xmlns:p14="http://schemas.microsoft.com/office/powerpoint/2010/main" val="896656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21</a:t>
            </a:fld>
            <a:endParaRPr lang="en-US"/>
          </a:p>
        </p:txBody>
      </p:sp>
    </p:spTree>
    <p:extLst>
      <p:ext uri="{BB962C8B-B14F-4D97-AF65-F5344CB8AC3E}">
        <p14:creationId xmlns:p14="http://schemas.microsoft.com/office/powerpoint/2010/main" val="4173050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22</a:t>
            </a:fld>
            <a:endParaRPr lang="en-US"/>
          </a:p>
        </p:txBody>
      </p:sp>
    </p:spTree>
    <p:extLst>
      <p:ext uri="{BB962C8B-B14F-4D97-AF65-F5344CB8AC3E}">
        <p14:creationId xmlns:p14="http://schemas.microsoft.com/office/powerpoint/2010/main" val="971420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23</a:t>
            </a:fld>
            <a:endParaRPr lang="en-US"/>
          </a:p>
        </p:txBody>
      </p:sp>
    </p:spTree>
    <p:extLst>
      <p:ext uri="{BB962C8B-B14F-4D97-AF65-F5344CB8AC3E}">
        <p14:creationId xmlns:p14="http://schemas.microsoft.com/office/powerpoint/2010/main" val="23341866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B4700A10-479E-AF88-53F1-A55912FDBF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19ECB4F-D9C9-4F91-9F0E-0F5FF98DC7B8}" type="slidenum">
              <a:rPr lang="en-US" altLang="en-US" sz="1200"/>
              <a:pPr/>
              <a:t>24</a:t>
            </a:fld>
            <a:endParaRPr lang="en-US" altLang="en-US" sz="1200"/>
          </a:p>
        </p:txBody>
      </p:sp>
      <p:sp>
        <p:nvSpPr>
          <p:cNvPr id="125955" name="Rectangle 2">
            <a:extLst>
              <a:ext uri="{FF2B5EF4-FFF2-40B4-BE49-F238E27FC236}">
                <a16:creationId xmlns:a16="http://schemas.microsoft.com/office/drawing/2014/main" id="{F085E3BD-03E7-5929-8AB4-6F9C4702D3E6}"/>
              </a:ext>
            </a:extLst>
          </p:cNvPr>
          <p:cNvSpPr>
            <a:spLocks noGrp="1" noRot="1" noChangeAspect="1" noChangeArrowheads="1" noTextEdit="1"/>
          </p:cNvSpPr>
          <p:nvPr>
            <p:ph type="sldImg"/>
          </p:nvPr>
        </p:nvSpPr>
        <p:spPr>
          <a:ln/>
        </p:spPr>
      </p:sp>
      <p:sp>
        <p:nvSpPr>
          <p:cNvPr id="125956" name="Rectangle 3">
            <a:extLst>
              <a:ext uri="{FF2B5EF4-FFF2-40B4-BE49-F238E27FC236}">
                <a16:creationId xmlns:a16="http://schemas.microsoft.com/office/drawing/2014/main" id="{F7C07C84-4A6D-112D-D3FF-3414CC1038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25</a:t>
            </a:fld>
            <a:endParaRPr lang="en-US"/>
          </a:p>
        </p:txBody>
      </p:sp>
    </p:spTree>
    <p:extLst>
      <p:ext uri="{BB962C8B-B14F-4D97-AF65-F5344CB8AC3E}">
        <p14:creationId xmlns:p14="http://schemas.microsoft.com/office/powerpoint/2010/main" val="3475178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0BB893-8A2B-4D81-BBD9-B7A93B06C336}" type="slidenum">
              <a:rPr lang="en-US"/>
              <a:pPr/>
              <a:t>26</a:t>
            </a:fld>
            <a:endParaRPr 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0F0F57EF-CFC4-AE9E-84BF-644F9BBA70AD}"/>
              </a:ext>
            </a:extLst>
          </p:cNvPr>
          <p:cNvSpPr>
            <a:spLocks noGrp="1" noRot="1" noChangeAspect="1" noTextEdit="1"/>
          </p:cNvSpPr>
          <p:nvPr>
            <p:ph type="sldImg"/>
          </p:nvPr>
        </p:nvSpPr>
        <p:spPr>
          <a:ln/>
        </p:spPr>
      </p:sp>
      <p:sp>
        <p:nvSpPr>
          <p:cNvPr id="46083" name="Notes Placeholder 2">
            <a:extLst>
              <a:ext uri="{FF2B5EF4-FFF2-40B4-BE49-F238E27FC236}">
                <a16:creationId xmlns:a16="http://schemas.microsoft.com/office/drawing/2014/main" id="{79AAB152-1A01-D4F3-3E6D-2F4BE6C1CE5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6084" name="Slide Number Placeholder 3">
            <a:extLst>
              <a:ext uri="{FF2B5EF4-FFF2-40B4-BE49-F238E27FC236}">
                <a16:creationId xmlns:a16="http://schemas.microsoft.com/office/drawing/2014/main" id="{2DECF8D4-9199-2359-CC8E-3B36C595CF0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88B3FFD-A5E1-4F22-A675-B8F232F2C855}" type="slidenum">
              <a:rPr lang="en-US" altLang="en-US" sz="1200"/>
              <a:pPr/>
              <a:t>27</a:t>
            </a:fld>
            <a:endParaRPr lang="en-US" alt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28</a:t>
            </a:fld>
            <a:endParaRPr lang="en-US"/>
          </a:p>
        </p:txBody>
      </p:sp>
    </p:spTree>
    <p:extLst>
      <p:ext uri="{BB962C8B-B14F-4D97-AF65-F5344CB8AC3E}">
        <p14:creationId xmlns:p14="http://schemas.microsoft.com/office/powerpoint/2010/main" val="38899664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3D73AC-C666-48DB-8B4F-59EA74880A6E}" type="slidenum">
              <a:rPr lang="en-US" smtClean="0"/>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3</a:t>
            </a:fld>
            <a:endParaRPr lang="en-US"/>
          </a:p>
        </p:txBody>
      </p:sp>
    </p:spTree>
    <p:extLst>
      <p:ext uri="{BB962C8B-B14F-4D97-AF65-F5344CB8AC3E}">
        <p14:creationId xmlns:p14="http://schemas.microsoft.com/office/powerpoint/2010/main" val="3966930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3D73AC-C666-48DB-8B4F-59EA74880A6E}" type="slidenum">
              <a:rPr lang="en-US" smtClean="0"/>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3D73AC-C666-48DB-8B4F-59EA74880A6E}" type="slidenum">
              <a:rPr lang="en-US" smtClean="0"/>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3D73AC-C666-48DB-8B4F-59EA74880A6E}" type="slidenum">
              <a:rPr lang="en-US" smtClean="0"/>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3D73AC-C666-48DB-8B4F-59EA74880A6E}" type="slidenum">
              <a:rPr lang="en-US" smtClean="0"/>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3D73AC-C666-48DB-8B4F-59EA74880A6E}" type="slidenum">
              <a:rPr lang="en-US" smtClean="0"/>
              <a:t>34</a:t>
            </a:fld>
            <a:endParaRPr lang="en-US"/>
          </a:p>
        </p:txBody>
      </p:sp>
    </p:spTree>
    <p:extLst>
      <p:ext uri="{BB962C8B-B14F-4D97-AF65-F5344CB8AC3E}">
        <p14:creationId xmlns:p14="http://schemas.microsoft.com/office/powerpoint/2010/main" val="6829827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35</a:t>
            </a:fld>
            <a:endParaRPr lang="en-US"/>
          </a:p>
        </p:txBody>
      </p:sp>
    </p:spTree>
    <p:extLst>
      <p:ext uri="{BB962C8B-B14F-4D97-AF65-F5344CB8AC3E}">
        <p14:creationId xmlns:p14="http://schemas.microsoft.com/office/powerpoint/2010/main" val="10507106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3D73AC-C666-48DB-8B4F-59EA74880A6E}" type="slidenum">
              <a:rPr lang="en-US" smtClean="0"/>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D73AC-C666-48DB-8B4F-59EA74880A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4975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38</a:t>
            </a:fld>
            <a:endParaRPr lang="en-US"/>
          </a:p>
        </p:txBody>
      </p:sp>
    </p:spTree>
    <p:extLst>
      <p:ext uri="{BB962C8B-B14F-4D97-AF65-F5344CB8AC3E}">
        <p14:creationId xmlns:p14="http://schemas.microsoft.com/office/powerpoint/2010/main" val="41786016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39</a:t>
            </a:fld>
            <a:endParaRPr lang="en-US"/>
          </a:p>
        </p:txBody>
      </p:sp>
    </p:spTree>
    <p:extLst>
      <p:ext uri="{BB962C8B-B14F-4D97-AF65-F5344CB8AC3E}">
        <p14:creationId xmlns:p14="http://schemas.microsoft.com/office/powerpoint/2010/main" val="2327787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4</a:t>
            </a:fld>
            <a:endParaRPr lang="en-US"/>
          </a:p>
        </p:txBody>
      </p:sp>
    </p:spTree>
    <p:extLst>
      <p:ext uri="{BB962C8B-B14F-4D97-AF65-F5344CB8AC3E}">
        <p14:creationId xmlns:p14="http://schemas.microsoft.com/office/powerpoint/2010/main" val="4527427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3D73AC-C666-48DB-8B4F-59EA74880A6E}" type="slidenum">
              <a:rPr lang="en-US" smtClean="0"/>
              <a:t>40</a:t>
            </a:fld>
            <a:endParaRPr lang="en-US"/>
          </a:p>
        </p:txBody>
      </p:sp>
    </p:spTree>
    <p:extLst>
      <p:ext uri="{BB962C8B-B14F-4D97-AF65-F5344CB8AC3E}">
        <p14:creationId xmlns:p14="http://schemas.microsoft.com/office/powerpoint/2010/main" val="3477971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D73AC-C666-48DB-8B4F-59EA74880A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6416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42</a:t>
            </a:fld>
            <a:endParaRPr lang="en-US"/>
          </a:p>
        </p:txBody>
      </p:sp>
    </p:spTree>
    <p:extLst>
      <p:ext uri="{BB962C8B-B14F-4D97-AF65-F5344CB8AC3E}">
        <p14:creationId xmlns:p14="http://schemas.microsoft.com/office/powerpoint/2010/main" val="39461704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43</a:t>
            </a:fld>
            <a:endParaRPr lang="en-US"/>
          </a:p>
        </p:txBody>
      </p:sp>
    </p:spTree>
    <p:extLst>
      <p:ext uri="{BB962C8B-B14F-4D97-AF65-F5344CB8AC3E}">
        <p14:creationId xmlns:p14="http://schemas.microsoft.com/office/powerpoint/2010/main" val="34081938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44</a:t>
            </a:fld>
            <a:endParaRPr lang="en-US"/>
          </a:p>
        </p:txBody>
      </p:sp>
    </p:spTree>
    <p:extLst>
      <p:ext uri="{BB962C8B-B14F-4D97-AF65-F5344CB8AC3E}">
        <p14:creationId xmlns:p14="http://schemas.microsoft.com/office/powerpoint/2010/main" val="2802188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45</a:t>
            </a:fld>
            <a:endParaRPr lang="en-US"/>
          </a:p>
        </p:txBody>
      </p:sp>
    </p:spTree>
    <p:extLst>
      <p:ext uri="{BB962C8B-B14F-4D97-AF65-F5344CB8AC3E}">
        <p14:creationId xmlns:p14="http://schemas.microsoft.com/office/powerpoint/2010/main" val="38195587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C1C7F7-D109-45A6-BBED-C2C4416E5259}" type="slidenum">
              <a:rPr lang="en-US" altLang="en-US" smtClean="0"/>
              <a:pPr/>
              <a:t>46</a:t>
            </a:fld>
            <a:endParaRPr lang="en-US" altLang="en-US"/>
          </a:p>
        </p:txBody>
      </p:sp>
    </p:spTree>
    <p:extLst>
      <p:ext uri="{BB962C8B-B14F-4D97-AF65-F5344CB8AC3E}">
        <p14:creationId xmlns:p14="http://schemas.microsoft.com/office/powerpoint/2010/main" val="41531095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C1C7F7-D109-45A6-BBED-C2C4416E5259}" type="slidenum">
              <a:rPr lang="en-US" altLang="en-US" smtClean="0"/>
              <a:pPr/>
              <a:t>47</a:t>
            </a:fld>
            <a:endParaRPr lang="en-US" altLang="en-US"/>
          </a:p>
        </p:txBody>
      </p:sp>
    </p:spTree>
    <p:extLst>
      <p:ext uri="{BB962C8B-B14F-4D97-AF65-F5344CB8AC3E}">
        <p14:creationId xmlns:p14="http://schemas.microsoft.com/office/powerpoint/2010/main" val="16611366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C1C7F7-D109-45A6-BBED-C2C4416E5259}" type="slidenum">
              <a:rPr lang="en-US" altLang="en-US" smtClean="0"/>
              <a:pPr/>
              <a:t>48</a:t>
            </a:fld>
            <a:endParaRPr lang="en-US" altLang="en-US"/>
          </a:p>
        </p:txBody>
      </p:sp>
    </p:spTree>
    <p:extLst>
      <p:ext uri="{BB962C8B-B14F-4D97-AF65-F5344CB8AC3E}">
        <p14:creationId xmlns:p14="http://schemas.microsoft.com/office/powerpoint/2010/main" val="34462346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49</a:t>
            </a:fld>
            <a:endParaRPr lang="en-US"/>
          </a:p>
        </p:txBody>
      </p:sp>
    </p:spTree>
    <p:extLst>
      <p:ext uri="{BB962C8B-B14F-4D97-AF65-F5344CB8AC3E}">
        <p14:creationId xmlns:p14="http://schemas.microsoft.com/office/powerpoint/2010/main" val="1673995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5</a:t>
            </a:fld>
            <a:endParaRPr lang="en-US"/>
          </a:p>
        </p:txBody>
      </p:sp>
    </p:spTree>
    <p:extLst>
      <p:ext uri="{BB962C8B-B14F-4D97-AF65-F5344CB8AC3E}">
        <p14:creationId xmlns:p14="http://schemas.microsoft.com/office/powerpoint/2010/main" val="26254616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50</a:t>
            </a:fld>
            <a:endParaRPr lang="en-US"/>
          </a:p>
        </p:txBody>
      </p:sp>
    </p:spTree>
    <p:extLst>
      <p:ext uri="{BB962C8B-B14F-4D97-AF65-F5344CB8AC3E}">
        <p14:creationId xmlns:p14="http://schemas.microsoft.com/office/powerpoint/2010/main" val="25789556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51</a:t>
            </a:fld>
            <a:endParaRPr lang="en-US"/>
          </a:p>
        </p:txBody>
      </p:sp>
    </p:spTree>
    <p:extLst>
      <p:ext uri="{BB962C8B-B14F-4D97-AF65-F5344CB8AC3E}">
        <p14:creationId xmlns:p14="http://schemas.microsoft.com/office/powerpoint/2010/main" val="20552615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52</a:t>
            </a:fld>
            <a:endParaRPr lang="en-US"/>
          </a:p>
        </p:txBody>
      </p:sp>
    </p:spTree>
    <p:extLst>
      <p:ext uri="{BB962C8B-B14F-4D97-AF65-F5344CB8AC3E}">
        <p14:creationId xmlns:p14="http://schemas.microsoft.com/office/powerpoint/2010/main" val="4238013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6</a:t>
            </a:fld>
            <a:endParaRPr lang="en-US"/>
          </a:p>
        </p:txBody>
      </p:sp>
    </p:spTree>
    <p:extLst>
      <p:ext uri="{BB962C8B-B14F-4D97-AF65-F5344CB8AC3E}">
        <p14:creationId xmlns:p14="http://schemas.microsoft.com/office/powerpoint/2010/main" val="482058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7</a:t>
            </a:fld>
            <a:endParaRPr lang="en-US"/>
          </a:p>
        </p:txBody>
      </p:sp>
    </p:spTree>
    <p:extLst>
      <p:ext uri="{BB962C8B-B14F-4D97-AF65-F5344CB8AC3E}">
        <p14:creationId xmlns:p14="http://schemas.microsoft.com/office/powerpoint/2010/main" val="4165503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8</a:t>
            </a:fld>
            <a:endParaRPr lang="en-US"/>
          </a:p>
        </p:txBody>
      </p:sp>
    </p:spTree>
    <p:extLst>
      <p:ext uri="{BB962C8B-B14F-4D97-AF65-F5344CB8AC3E}">
        <p14:creationId xmlns:p14="http://schemas.microsoft.com/office/powerpoint/2010/main" val="3360677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DC52AF-5882-4A7C-A632-7EFE11DA09CD}" type="slidenum">
              <a:rPr lang="en-US" smtClean="0"/>
              <a:t>9</a:t>
            </a:fld>
            <a:endParaRPr lang="en-US"/>
          </a:p>
        </p:txBody>
      </p:sp>
    </p:spTree>
    <p:extLst>
      <p:ext uri="{BB962C8B-B14F-4D97-AF65-F5344CB8AC3E}">
        <p14:creationId xmlns:p14="http://schemas.microsoft.com/office/powerpoint/2010/main" val="1774834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756FB-E05E-443F-88A1-CFC90638997C}"/>
              </a:ext>
            </a:extLst>
          </p:cNvPr>
          <p:cNvSpPr>
            <a:spLocks noGrp="1"/>
          </p:cNvSpPr>
          <p:nvPr>
            <p:ph type="ctrTitle"/>
          </p:nvPr>
        </p:nvSpPr>
        <p:spPr>
          <a:xfrm>
            <a:off x="1084727" y="1597961"/>
            <a:ext cx="9144000" cy="3162300"/>
          </a:xfrm>
        </p:spPr>
        <p:txBody>
          <a:bodyPr anchor="b">
            <a:normAutofit/>
          </a:bodyPr>
          <a:lstStyle>
            <a:lvl1pPr algn="l">
              <a:defRPr sz="3200"/>
            </a:lvl1pPr>
          </a:lstStyle>
          <a:p>
            <a:r>
              <a:rPr lang="en-US" dirty="0"/>
              <a:t>Click to edit Master title style</a:t>
            </a:r>
          </a:p>
        </p:txBody>
      </p:sp>
      <p:sp>
        <p:nvSpPr>
          <p:cNvPr id="3" name="Subtitle 2">
            <a:extLst>
              <a:ext uri="{FF2B5EF4-FFF2-40B4-BE49-F238E27FC236}">
                <a16:creationId xmlns:a16="http://schemas.microsoft.com/office/drawing/2014/main" id="{3C5DA97A-281B-4A77-9D2C-C5E6A860E645}"/>
              </a:ext>
            </a:extLst>
          </p:cNvPr>
          <p:cNvSpPr>
            <a:spLocks noGrp="1"/>
          </p:cNvSpPr>
          <p:nvPr>
            <p:ph type="subTitle" idx="1"/>
          </p:nvPr>
        </p:nvSpPr>
        <p:spPr>
          <a:xfrm>
            <a:off x="1084727" y="4902488"/>
            <a:ext cx="9144000" cy="985075"/>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FD7BAE-E194-4223-BB4E-5E487863F5BE}"/>
              </a:ext>
            </a:extLst>
          </p:cNvPr>
          <p:cNvSpPr>
            <a:spLocks noGrp="1"/>
          </p:cNvSpPr>
          <p:nvPr>
            <p:ph type="dt" sz="half" idx="10"/>
          </p:nvPr>
        </p:nvSpPr>
        <p:spPr/>
        <p:txBody>
          <a:bodyPr/>
          <a:lstStyle/>
          <a:p>
            <a:fld id="{8C28A28C-4C6A-46EA-90C0-4EE0B89CC5C7}" type="datetimeFigureOut">
              <a:rPr lang="en-US" smtClean="0"/>
              <a:t>1/24/23</a:t>
            </a:fld>
            <a:endParaRPr lang="en-US" dirty="0"/>
          </a:p>
        </p:txBody>
      </p:sp>
      <p:sp>
        <p:nvSpPr>
          <p:cNvPr id="5" name="Footer Placeholder 4">
            <a:extLst>
              <a:ext uri="{FF2B5EF4-FFF2-40B4-BE49-F238E27FC236}">
                <a16:creationId xmlns:a16="http://schemas.microsoft.com/office/drawing/2014/main" id="{9721F6C9-7279-4DF8-9462-3EFEFA03F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457072-0A38-49AD-8D0D-0E42DD488E4F}"/>
              </a:ext>
            </a:extLst>
          </p:cNvPr>
          <p:cNvSpPr>
            <a:spLocks noGrp="1"/>
          </p:cNvSpPr>
          <p:nvPr>
            <p:ph type="sldNum" sz="quarter" idx="12"/>
          </p:nvPr>
        </p:nvSpPr>
        <p:spPr/>
        <p:txBody>
          <a:bodyPr/>
          <a:lstStyle/>
          <a:p>
            <a:fld id="{5DEF7F31-0B8A-474A-B86C-91F381754329}" type="slidenum">
              <a:rPr lang="en-US" smtClean="0"/>
              <a:t>‹#›</a:t>
            </a:fld>
            <a:endParaRPr lang="en-US" dirty="0"/>
          </a:p>
        </p:txBody>
      </p:sp>
    </p:spTree>
    <p:extLst>
      <p:ext uri="{BB962C8B-B14F-4D97-AF65-F5344CB8AC3E}">
        <p14:creationId xmlns:p14="http://schemas.microsoft.com/office/powerpoint/2010/main" val="416419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89E81-5CFF-4A28-B9C8-5D54E51DF202}"/>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158A4CC8-DCB0-4E94-98A7-236E3D186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D1F802-21C2-44B2-A419-55469D826571}"/>
              </a:ext>
            </a:extLst>
          </p:cNvPr>
          <p:cNvSpPr>
            <a:spLocks noGrp="1"/>
          </p:cNvSpPr>
          <p:nvPr>
            <p:ph type="dt" sz="half" idx="10"/>
          </p:nvPr>
        </p:nvSpPr>
        <p:spPr/>
        <p:txBody>
          <a:bodyPr/>
          <a:lstStyle/>
          <a:p>
            <a:fld id="{8C28A28C-4C6A-46EA-90C0-4EE0B89CC5C7}" type="datetimeFigureOut">
              <a:rPr lang="en-US" smtClean="0"/>
              <a:t>1/24/23</a:t>
            </a:fld>
            <a:endParaRPr lang="en-US"/>
          </a:p>
        </p:txBody>
      </p:sp>
      <p:sp>
        <p:nvSpPr>
          <p:cNvPr id="5" name="Footer Placeholder 4">
            <a:extLst>
              <a:ext uri="{FF2B5EF4-FFF2-40B4-BE49-F238E27FC236}">
                <a16:creationId xmlns:a16="http://schemas.microsoft.com/office/drawing/2014/main" id="{84BDB709-08FF-4C4A-8670-4CCA9146F9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395375-1CC8-4950-8439-877451C4266D}"/>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320793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8BDF0-A155-454D-B3E2-AD15D0905A62}"/>
              </a:ext>
            </a:extLst>
          </p:cNvPr>
          <p:cNvSpPr>
            <a:spLocks noGrp="1"/>
          </p:cNvSpPr>
          <p:nvPr>
            <p:ph type="title" orient="vert"/>
          </p:nvPr>
        </p:nvSpPr>
        <p:spPr>
          <a:xfrm>
            <a:off x="9073242" y="827313"/>
            <a:ext cx="2280557" cy="5061857"/>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07244E0D-96EC-4B35-BA5C-5DAFCC7281AE}"/>
              </a:ext>
            </a:extLst>
          </p:cNvPr>
          <p:cNvSpPr>
            <a:spLocks noGrp="1"/>
          </p:cNvSpPr>
          <p:nvPr>
            <p:ph type="body" orient="vert" idx="1"/>
          </p:nvPr>
        </p:nvSpPr>
        <p:spPr>
          <a:xfrm>
            <a:off x="838200" y="827313"/>
            <a:ext cx="8115300" cy="5061857"/>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3ADC4E-9FB1-439F-B0FB-47F47B3421A7}"/>
              </a:ext>
            </a:extLst>
          </p:cNvPr>
          <p:cNvSpPr>
            <a:spLocks noGrp="1"/>
          </p:cNvSpPr>
          <p:nvPr>
            <p:ph type="dt" sz="half" idx="10"/>
          </p:nvPr>
        </p:nvSpPr>
        <p:spPr/>
        <p:txBody>
          <a:bodyPr/>
          <a:lstStyle/>
          <a:p>
            <a:fld id="{8C28A28C-4C6A-46EA-90C0-4EE0B89CC5C7}" type="datetimeFigureOut">
              <a:rPr lang="en-US" smtClean="0"/>
              <a:t>1/24/23</a:t>
            </a:fld>
            <a:endParaRPr lang="en-US"/>
          </a:p>
        </p:txBody>
      </p:sp>
      <p:sp>
        <p:nvSpPr>
          <p:cNvPr id="5" name="Footer Placeholder 4">
            <a:extLst>
              <a:ext uri="{FF2B5EF4-FFF2-40B4-BE49-F238E27FC236}">
                <a16:creationId xmlns:a16="http://schemas.microsoft.com/office/drawing/2014/main" id="{637EE406-061A-4440-BA75-3B684FC848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6D93CF-F5F3-4897-A51E-47D577FDD344}"/>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250265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64217" y="4572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64217" y="1981200"/>
            <a:ext cx="10363200" cy="4114800"/>
          </a:xfrm>
        </p:spPr>
        <p:txBody>
          <a:bodyPr/>
          <a:lstStyle/>
          <a:p>
            <a:pPr lvl="0"/>
            <a:endParaRPr lang="en-US" noProof="0"/>
          </a:p>
        </p:txBody>
      </p:sp>
      <p:sp>
        <p:nvSpPr>
          <p:cNvPr id="4" name="Rectangle 27">
            <a:extLst>
              <a:ext uri="{FF2B5EF4-FFF2-40B4-BE49-F238E27FC236}">
                <a16:creationId xmlns:a16="http://schemas.microsoft.com/office/drawing/2014/main" id="{FE656B42-B62F-D6C5-0D51-891B640D14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8">
            <a:extLst>
              <a:ext uri="{FF2B5EF4-FFF2-40B4-BE49-F238E27FC236}">
                <a16:creationId xmlns:a16="http://schemas.microsoft.com/office/drawing/2014/main" id="{B894478A-1C71-113B-4917-557EFF4DD5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29">
            <a:extLst>
              <a:ext uri="{FF2B5EF4-FFF2-40B4-BE49-F238E27FC236}">
                <a16:creationId xmlns:a16="http://schemas.microsoft.com/office/drawing/2014/main" id="{0CF98C63-8272-E93F-BC08-B338345E9D04}"/>
              </a:ext>
            </a:extLst>
          </p:cNvPr>
          <p:cNvSpPr>
            <a:spLocks noGrp="1" noChangeArrowheads="1"/>
          </p:cNvSpPr>
          <p:nvPr>
            <p:ph type="sldNum" sz="quarter" idx="12"/>
          </p:nvPr>
        </p:nvSpPr>
        <p:spPr>
          <a:ln/>
        </p:spPr>
        <p:txBody>
          <a:bodyPr/>
          <a:lstStyle>
            <a:lvl1pPr>
              <a:defRPr/>
            </a:lvl1pPr>
          </a:lstStyle>
          <a:p>
            <a:fld id="{396B9C82-129E-424B-AA44-A79188449822}" type="slidenum">
              <a:rPr lang="en-US" altLang="en-US"/>
              <a:pPr/>
              <a:t>‹#›</a:t>
            </a:fld>
            <a:endParaRPr lang="en-US" altLang="en-US"/>
          </a:p>
        </p:txBody>
      </p:sp>
    </p:spTree>
    <p:extLst>
      <p:ext uri="{BB962C8B-B14F-4D97-AF65-F5344CB8AC3E}">
        <p14:creationId xmlns:p14="http://schemas.microsoft.com/office/powerpoint/2010/main" val="2738828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98199-C6CF-4DFF-A750-435F06CC74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2D5EB-F993-411F-9DBA-971321FC00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A5D216-27F9-4078-8349-ABC9F614A5E7}"/>
              </a:ext>
            </a:extLst>
          </p:cNvPr>
          <p:cNvSpPr>
            <a:spLocks noGrp="1"/>
          </p:cNvSpPr>
          <p:nvPr>
            <p:ph type="dt" sz="half" idx="10"/>
          </p:nvPr>
        </p:nvSpPr>
        <p:spPr/>
        <p:txBody>
          <a:bodyPr/>
          <a:lstStyle/>
          <a:p>
            <a:fld id="{8C28A28C-4C6A-46EA-90C0-4EE0B89CC5C7}" type="datetimeFigureOut">
              <a:rPr lang="en-US" smtClean="0"/>
              <a:t>1/24/23</a:t>
            </a:fld>
            <a:endParaRPr lang="en-US"/>
          </a:p>
        </p:txBody>
      </p:sp>
      <p:sp>
        <p:nvSpPr>
          <p:cNvPr id="5" name="Footer Placeholder 4">
            <a:extLst>
              <a:ext uri="{FF2B5EF4-FFF2-40B4-BE49-F238E27FC236}">
                <a16:creationId xmlns:a16="http://schemas.microsoft.com/office/drawing/2014/main" id="{4384F8A8-FBA7-4F25-ADEA-AF346495DE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4609F8-5897-4724-8FA6-3EFDE8F2DD79}"/>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31205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C0F0C-7BA8-490D-B4C9-CCE145DCD19A}"/>
              </a:ext>
            </a:extLst>
          </p:cNvPr>
          <p:cNvSpPr>
            <a:spLocks noGrp="1"/>
          </p:cNvSpPr>
          <p:nvPr>
            <p:ph type="title"/>
          </p:nvPr>
        </p:nvSpPr>
        <p:spPr>
          <a:xfrm>
            <a:off x="1084726" y="1709738"/>
            <a:ext cx="9143999" cy="3050523"/>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84290E61-B837-4BE4-9BC7-6AF706BCCA42}"/>
              </a:ext>
            </a:extLst>
          </p:cNvPr>
          <p:cNvSpPr>
            <a:spLocks noGrp="1"/>
          </p:cNvSpPr>
          <p:nvPr>
            <p:ph type="body" idx="1"/>
          </p:nvPr>
        </p:nvSpPr>
        <p:spPr>
          <a:xfrm>
            <a:off x="1084726" y="4902488"/>
            <a:ext cx="9143999" cy="9850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52E15F-E46D-44C6-9FB9-07B0BC545AEF}"/>
              </a:ext>
            </a:extLst>
          </p:cNvPr>
          <p:cNvSpPr>
            <a:spLocks noGrp="1"/>
          </p:cNvSpPr>
          <p:nvPr>
            <p:ph type="dt" sz="half" idx="10"/>
          </p:nvPr>
        </p:nvSpPr>
        <p:spPr/>
        <p:txBody>
          <a:bodyPr/>
          <a:lstStyle/>
          <a:p>
            <a:fld id="{8C28A28C-4C6A-46EA-90C0-4EE0B89CC5C7}" type="datetimeFigureOut">
              <a:rPr lang="en-US" smtClean="0"/>
              <a:t>1/24/23</a:t>
            </a:fld>
            <a:endParaRPr lang="en-US"/>
          </a:p>
        </p:txBody>
      </p:sp>
      <p:sp>
        <p:nvSpPr>
          <p:cNvPr id="5" name="Footer Placeholder 4">
            <a:extLst>
              <a:ext uri="{FF2B5EF4-FFF2-40B4-BE49-F238E27FC236}">
                <a16:creationId xmlns:a16="http://schemas.microsoft.com/office/drawing/2014/main" id="{2EBF6955-3667-4857-B35A-9E12F7988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14B309-D15E-4FA1-9B8D-8C1F3B56C375}"/>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940849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219AB-91F9-4F80-9B5D-2E6FE925F0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19F334-D0CF-4DFD-BAA9-3ECD639B1F1E}"/>
              </a:ext>
            </a:extLst>
          </p:cNvPr>
          <p:cNvSpPr>
            <a:spLocks noGrp="1"/>
          </p:cNvSpPr>
          <p:nvPr>
            <p:ph sz="half" idx="1"/>
          </p:nvPr>
        </p:nvSpPr>
        <p:spPr>
          <a:xfrm>
            <a:off x="1077362" y="2227809"/>
            <a:ext cx="4942438" cy="39491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5E0B5D-4613-4DA7-BA20-58B19BE8A496}"/>
              </a:ext>
            </a:extLst>
          </p:cNvPr>
          <p:cNvSpPr>
            <a:spLocks noGrp="1"/>
          </p:cNvSpPr>
          <p:nvPr>
            <p:ph sz="half" idx="2"/>
          </p:nvPr>
        </p:nvSpPr>
        <p:spPr>
          <a:xfrm>
            <a:off x="6172200" y="2227809"/>
            <a:ext cx="4855265" cy="39491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F311AB-0603-424D-BC42-0CEAB3562BA4}"/>
              </a:ext>
            </a:extLst>
          </p:cNvPr>
          <p:cNvSpPr>
            <a:spLocks noGrp="1"/>
          </p:cNvSpPr>
          <p:nvPr>
            <p:ph type="dt" sz="half" idx="10"/>
          </p:nvPr>
        </p:nvSpPr>
        <p:spPr/>
        <p:txBody>
          <a:bodyPr/>
          <a:lstStyle/>
          <a:p>
            <a:fld id="{8C28A28C-4C6A-46EA-90C0-4EE0B89CC5C7}" type="datetimeFigureOut">
              <a:rPr lang="en-US" smtClean="0"/>
              <a:t>1/24/23</a:t>
            </a:fld>
            <a:endParaRPr lang="en-US"/>
          </a:p>
        </p:txBody>
      </p:sp>
      <p:sp>
        <p:nvSpPr>
          <p:cNvPr id="6" name="Footer Placeholder 5">
            <a:extLst>
              <a:ext uri="{FF2B5EF4-FFF2-40B4-BE49-F238E27FC236}">
                <a16:creationId xmlns:a16="http://schemas.microsoft.com/office/drawing/2014/main" id="{7A3AA2AC-0C5F-4835-BE47-D780C2989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6C54C0-DFDA-4778-9EE8-5E5C30E05412}"/>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872163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F3603-5B09-4916-8324-A6BDAB4E060E}"/>
              </a:ext>
            </a:extLst>
          </p:cNvPr>
          <p:cNvSpPr>
            <a:spLocks noGrp="1"/>
          </p:cNvSpPr>
          <p:nvPr>
            <p:ph type="title"/>
          </p:nvPr>
        </p:nvSpPr>
        <p:spPr>
          <a:xfrm>
            <a:off x="1084726" y="365125"/>
            <a:ext cx="9942739"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74073C-C15B-4218-9B84-6758955176E7}"/>
              </a:ext>
            </a:extLst>
          </p:cNvPr>
          <p:cNvSpPr>
            <a:spLocks noGrp="1"/>
          </p:cNvSpPr>
          <p:nvPr>
            <p:ph type="body" idx="1"/>
          </p:nvPr>
        </p:nvSpPr>
        <p:spPr>
          <a:xfrm>
            <a:off x="1084725" y="1681163"/>
            <a:ext cx="49128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116D27-36F6-440B-A9BE-8B9499047CEF}"/>
              </a:ext>
            </a:extLst>
          </p:cNvPr>
          <p:cNvSpPr>
            <a:spLocks noGrp="1"/>
          </p:cNvSpPr>
          <p:nvPr>
            <p:ph sz="half" idx="2"/>
          </p:nvPr>
        </p:nvSpPr>
        <p:spPr>
          <a:xfrm>
            <a:off x="1084726" y="2505075"/>
            <a:ext cx="4912849"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C12010D-7AC4-4A70-A211-6A29274119DB}"/>
              </a:ext>
            </a:extLst>
          </p:cNvPr>
          <p:cNvSpPr>
            <a:spLocks noGrp="1"/>
          </p:cNvSpPr>
          <p:nvPr>
            <p:ph type="body" sz="quarter" idx="3"/>
          </p:nvPr>
        </p:nvSpPr>
        <p:spPr>
          <a:xfrm>
            <a:off x="6172200" y="1681163"/>
            <a:ext cx="485526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AE85B5-3350-49A4-86A1-E5DAED491624}"/>
              </a:ext>
            </a:extLst>
          </p:cNvPr>
          <p:cNvSpPr>
            <a:spLocks noGrp="1"/>
          </p:cNvSpPr>
          <p:nvPr>
            <p:ph sz="quarter" idx="4"/>
          </p:nvPr>
        </p:nvSpPr>
        <p:spPr>
          <a:xfrm>
            <a:off x="6172200" y="2505075"/>
            <a:ext cx="48552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73E874-D08B-4D81-B82D-5DF242E4A1AA}"/>
              </a:ext>
            </a:extLst>
          </p:cNvPr>
          <p:cNvSpPr>
            <a:spLocks noGrp="1"/>
          </p:cNvSpPr>
          <p:nvPr>
            <p:ph type="dt" sz="half" idx="10"/>
          </p:nvPr>
        </p:nvSpPr>
        <p:spPr/>
        <p:txBody>
          <a:bodyPr/>
          <a:lstStyle/>
          <a:p>
            <a:fld id="{8C28A28C-4C6A-46EA-90C0-4EE0B89CC5C7}" type="datetimeFigureOut">
              <a:rPr lang="en-US" smtClean="0"/>
              <a:t>1/24/23</a:t>
            </a:fld>
            <a:endParaRPr lang="en-US"/>
          </a:p>
        </p:txBody>
      </p:sp>
      <p:sp>
        <p:nvSpPr>
          <p:cNvPr id="8" name="Footer Placeholder 7">
            <a:extLst>
              <a:ext uri="{FF2B5EF4-FFF2-40B4-BE49-F238E27FC236}">
                <a16:creationId xmlns:a16="http://schemas.microsoft.com/office/drawing/2014/main" id="{AE174067-0FFA-41C3-A3A6-E8907CC32D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947985-FBC0-4118-8877-2E327F637DF5}"/>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848931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E0282-3DE7-4AB9-83AC-AFEDD22AF3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A7436C-706A-443F-86CD-4444C82818B2}"/>
              </a:ext>
            </a:extLst>
          </p:cNvPr>
          <p:cNvSpPr>
            <a:spLocks noGrp="1"/>
          </p:cNvSpPr>
          <p:nvPr>
            <p:ph type="dt" sz="half" idx="10"/>
          </p:nvPr>
        </p:nvSpPr>
        <p:spPr/>
        <p:txBody>
          <a:bodyPr/>
          <a:lstStyle/>
          <a:p>
            <a:fld id="{8C28A28C-4C6A-46EA-90C0-4EE0B89CC5C7}" type="datetimeFigureOut">
              <a:rPr lang="en-US" smtClean="0"/>
              <a:t>1/24/23</a:t>
            </a:fld>
            <a:endParaRPr lang="en-US"/>
          </a:p>
        </p:txBody>
      </p:sp>
      <p:sp>
        <p:nvSpPr>
          <p:cNvPr id="4" name="Footer Placeholder 3">
            <a:extLst>
              <a:ext uri="{FF2B5EF4-FFF2-40B4-BE49-F238E27FC236}">
                <a16:creationId xmlns:a16="http://schemas.microsoft.com/office/drawing/2014/main" id="{09B53292-7EA5-45D0-957F-636A44FC06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76F59D-34BB-462C-B506-040B9E982FCB}"/>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183702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E55245-AB52-41B4-9B28-55E6527DA2F8}"/>
              </a:ext>
            </a:extLst>
          </p:cNvPr>
          <p:cNvSpPr>
            <a:spLocks noGrp="1"/>
          </p:cNvSpPr>
          <p:nvPr>
            <p:ph type="dt" sz="half" idx="10"/>
          </p:nvPr>
        </p:nvSpPr>
        <p:spPr/>
        <p:txBody>
          <a:bodyPr/>
          <a:lstStyle/>
          <a:p>
            <a:fld id="{8C28A28C-4C6A-46EA-90C0-4EE0B89CC5C7}" type="datetimeFigureOut">
              <a:rPr lang="en-US" smtClean="0"/>
              <a:t>1/24/23</a:t>
            </a:fld>
            <a:endParaRPr lang="en-US"/>
          </a:p>
        </p:txBody>
      </p:sp>
      <p:sp>
        <p:nvSpPr>
          <p:cNvPr id="3" name="Footer Placeholder 2">
            <a:extLst>
              <a:ext uri="{FF2B5EF4-FFF2-40B4-BE49-F238E27FC236}">
                <a16:creationId xmlns:a16="http://schemas.microsoft.com/office/drawing/2014/main" id="{CA73B8AE-58B0-4FDF-8430-9D8D3DD537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9E4D91-8619-43C1-841B-B5F47DE01739}"/>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485699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DA660-DF93-4947-B93F-BF118D3B5F80}"/>
              </a:ext>
            </a:extLst>
          </p:cNvPr>
          <p:cNvSpPr>
            <a:spLocks noGrp="1"/>
          </p:cNvSpPr>
          <p:nvPr>
            <p:ph type="title"/>
          </p:nvPr>
        </p:nvSpPr>
        <p:spPr>
          <a:xfrm>
            <a:off x="1084727" y="457200"/>
            <a:ext cx="3687298"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2F0292E-B3E1-4FD6-A7FA-C165BAC21C28}"/>
              </a:ext>
            </a:extLst>
          </p:cNvPr>
          <p:cNvSpPr>
            <a:spLocks noGrp="1"/>
          </p:cNvSpPr>
          <p:nvPr>
            <p:ph idx="1"/>
          </p:nvPr>
        </p:nvSpPr>
        <p:spPr>
          <a:xfrm>
            <a:off x="5183188" y="987425"/>
            <a:ext cx="5844277"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EFB0ECC-817B-4A71-AFB5-FC60A2BC3ABC}"/>
              </a:ext>
            </a:extLst>
          </p:cNvPr>
          <p:cNvSpPr>
            <a:spLocks noGrp="1"/>
          </p:cNvSpPr>
          <p:nvPr>
            <p:ph type="body" sz="half" idx="2"/>
          </p:nvPr>
        </p:nvSpPr>
        <p:spPr>
          <a:xfrm>
            <a:off x="1084727" y="2253343"/>
            <a:ext cx="3687298" cy="3615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7788E0B-6135-4F59-A35A-2CA1A8BA4ED2}"/>
              </a:ext>
            </a:extLst>
          </p:cNvPr>
          <p:cNvSpPr>
            <a:spLocks noGrp="1"/>
          </p:cNvSpPr>
          <p:nvPr>
            <p:ph type="dt" sz="half" idx="10"/>
          </p:nvPr>
        </p:nvSpPr>
        <p:spPr/>
        <p:txBody>
          <a:bodyPr/>
          <a:lstStyle/>
          <a:p>
            <a:fld id="{8C28A28C-4C6A-46EA-90C0-4EE0B89CC5C7}" type="datetimeFigureOut">
              <a:rPr lang="en-US" smtClean="0"/>
              <a:t>1/24/23</a:t>
            </a:fld>
            <a:endParaRPr lang="en-US"/>
          </a:p>
        </p:txBody>
      </p:sp>
      <p:sp>
        <p:nvSpPr>
          <p:cNvPr id="6" name="Footer Placeholder 5">
            <a:extLst>
              <a:ext uri="{FF2B5EF4-FFF2-40B4-BE49-F238E27FC236}">
                <a16:creationId xmlns:a16="http://schemas.microsoft.com/office/drawing/2014/main" id="{FD0DEF36-4037-4E6D-988F-CC8E3F11C6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5C0D2D-D878-4723-A002-5A601EFB48A0}"/>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67530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C59D5-B8A1-4C9C-A61F-E082A44330BB}"/>
              </a:ext>
            </a:extLst>
          </p:cNvPr>
          <p:cNvSpPr>
            <a:spLocks noGrp="1"/>
          </p:cNvSpPr>
          <p:nvPr>
            <p:ph type="title"/>
          </p:nvPr>
        </p:nvSpPr>
        <p:spPr>
          <a:xfrm>
            <a:off x="1084727" y="720433"/>
            <a:ext cx="3687298" cy="1587337"/>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4CB4F5F-E6E7-45C3-B35C-80F81FB1A5E8}"/>
              </a:ext>
            </a:extLst>
          </p:cNvPr>
          <p:cNvSpPr>
            <a:spLocks noGrp="1"/>
          </p:cNvSpPr>
          <p:nvPr>
            <p:ph type="pic" idx="1"/>
          </p:nvPr>
        </p:nvSpPr>
        <p:spPr>
          <a:xfrm>
            <a:off x="5183188" y="987425"/>
            <a:ext cx="582771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633AB7-4F8E-4A9F-AC15-89E6A6E00347}"/>
              </a:ext>
            </a:extLst>
          </p:cNvPr>
          <p:cNvSpPr>
            <a:spLocks noGrp="1"/>
          </p:cNvSpPr>
          <p:nvPr>
            <p:ph type="body" sz="half" idx="2"/>
          </p:nvPr>
        </p:nvSpPr>
        <p:spPr>
          <a:xfrm>
            <a:off x="1084727" y="2449286"/>
            <a:ext cx="3687298" cy="3419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C074B526-866D-4E11-A7F9-081BD4EDF484}"/>
              </a:ext>
            </a:extLst>
          </p:cNvPr>
          <p:cNvSpPr>
            <a:spLocks noGrp="1"/>
          </p:cNvSpPr>
          <p:nvPr>
            <p:ph type="dt" sz="half" idx="10"/>
          </p:nvPr>
        </p:nvSpPr>
        <p:spPr/>
        <p:txBody>
          <a:bodyPr/>
          <a:lstStyle/>
          <a:p>
            <a:fld id="{8C28A28C-4C6A-46EA-90C0-4EE0B89CC5C7}" type="datetimeFigureOut">
              <a:rPr lang="en-US" smtClean="0"/>
              <a:t>1/24/23</a:t>
            </a:fld>
            <a:endParaRPr lang="en-US"/>
          </a:p>
        </p:txBody>
      </p:sp>
      <p:sp>
        <p:nvSpPr>
          <p:cNvPr id="6" name="Footer Placeholder 5">
            <a:extLst>
              <a:ext uri="{FF2B5EF4-FFF2-40B4-BE49-F238E27FC236}">
                <a16:creationId xmlns:a16="http://schemas.microsoft.com/office/drawing/2014/main" id="{CD758BF8-E962-4367-8495-62438FDD48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C20AE1-C97D-4E6C-9DB2-B2904C2CF247}"/>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249891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E192E3E-68A9-4F36-936C-1C8D0B9EF132}"/>
              </a:ext>
            </a:extLst>
          </p:cNvPr>
          <p:cNvSpPr/>
          <p:nvPr/>
        </p:nvSpPr>
        <p:spPr>
          <a:xfrm>
            <a:off x="8803792" y="345589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3F214EB0-7E6D-4536-9350-5CB688B56F26}"/>
              </a:ext>
            </a:extLst>
          </p:cNvPr>
          <p:cNvSpPr>
            <a:spLocks noGrp="1"/>
          </p:cNvSpPr>
          <p:nvPr>
            <p:ph type="title"/>
          </p:nvPr>
        </p:nvSpPr>
        <p:spPr>
          <a:xfrm>
            <a:off x="1077362" y="720434"/>
            <a:ext cx="9950103" cy="150737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ABF5455E-4725-4924-BF7D-2E1FC9E391F8}"/>
              </a:ext>
            </a:extLst>
          </p:cNvPr>
          <p:cNvSpPr>
            <a:spLocks noGrp="1"/>
          </p:cNvSpPr>
          <p:nvPr>
            <p:ph type="body" idx="1"/>
          </p:nvPr>
        </p:nvSpPr>
        <p:spPr>
          <a:xfrm>
            <a:off x="1077362" y="2427316"/>
            <a:ext cx="9950103" cy="351351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2CAD9D9-1A1D-4438-9F3D-E5E58FD72F1F}"/>
              </a:ext>
            </a:extLst>
          </p:cNvPr>
          <p:cNvSpPr>
            <a:spLocks noGrp="1"/>
          </p:cNvSpPr>
          <p:nvPr>
            <p:ph type="dt" sz="half" idx="2"/>
          </p:nvPr>
        </p:nvSpPr>
        <p:spPr>
          <a:xfrm>
            <a:off x="9243751" y="6356350"/>
            <a:ext cx="2296603" cy="365125"/>
          </a:xfrm>
          <a:prstGeom prst="rect">
            <a:avLst/>
          </a:prstGeom>
        </p:spPr>
        <p:txBody>
          <a:bodyPr vert="horz" lIns="91440" tIns="45720" rIns="91440" bIns="45720" rtlCol="0" anchor="ctr"/>
          <a:lstStyle>
            <a:lvl1pPr algn="r">
              <a:defRPr sz="900">
                <a:solidFill>
                  <a:schemeClr val="bg1"/>
                </a:solidFill>
              </a:defRPr>
            </a:lvl1pPr>
          </a:lstStyle>
          <a:p>
            <a:fld id="{8C28A28C-4C6A-46EA-90C0-4EE0B89CC5C7}" type="datetimeFigureOut">
              <a:rPr lang="en-US" smtClean="0"/>
              <a:pPr/>
              <a:t>1/24/23</a:t>
            </a:fld>
            <a:endParaRPr lang="en-US" dirty="0"/>
          </a:p>
        </p:txBody>
      </p:sp>
      <p:sp>
        <p:nvSpPr>
          <p:cNvPr id="5" name="Footer Placeholder 4">
            <a:extLst>
              <a:ext uri="{FF2B5EF4-FFF2-40B4-BE49-F238E27FC236}">
                <a16:creationId xmlns:a16="http://schemas.microsoft.com/office/drawing/2014/main" id="{AE80A827-D7BF-4CA4-8C29-5AE54ADA4787}"/>
              </a:ext>
            </a:extLst>
          </p:cNvPr>
          <p:cNvSpPr>
            <a:spLocks noGrp="1"/>
          </p:cNvSpPr>
          <p:nvPr>
            <p:ph type="ftr" sz="quarter" idx="3"/>
          </p:nvPr>
        </p:nvSpPr>
        <p:spPr>
          <a:xfrm rot="5400000">
            <a:off x="-1610380" y="1926575"/>
            <a:ext cx="3830351"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06717188-1DE1-4DA5-8161-21179E4ADEAE}"/>
              </a:ext>
            </a:extLst>
          </p:cNvPr>
          <p:cNvSpPr>
            <a:spLocks noGrp="1"/>
          </p:cNvSpPr>
          <p:nvPr>
            <p:ph type="sldNum" sz="quarter" idx="4"/>
          </p:nvPr>
        </p:nvSpPr>
        <p:spPr>
          <a:xfrm>
            <a:off x="11540355" y="6356350"/>
            <a:ext cx="410973" cy="365125"/>
          </a:xfrm>
          <a:prstGeom prst="rect">
            <a:avLst/>
          </a:prstGeom>
        </p:spPr>
        <p:txBody>
          <a:bodyPr vert="horz" lIns="91440" tIns="45720" rIns="91440" bIns="45720" rtlCol="0" anchor="ctr"/>
          <a:lstStyle>
            <a:lvl1pPr algn="r">
              <a:defRPr sz="900">
                <a:solidFill>
                  <a:schemeClr val="bg1"/>
                </a:solidFill>
              </a:defRPr>
            </a:lvl1p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206485096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 id="2147483672" r:id="rId12"/>
  </p:sldLayoutIdLst>
  <p:txStyles>
    <p:titleStyle>
      <a:lvl1pPr algn="l" defTabSz="914400" rtl="0" eaLnBrk="1" latinLnBrk="0" hangingPunct="1">
        <a:lnSpc>
          <a:spcPct val="110000"/>
        </a:lnSpc>
        <a:spcBef>
          <a:spcPct val="0"/>
        </a:spcBef>
        <a:buNone/>
        <a:defRPr sz="3200" b="1" kern="120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274320" indent="0" algn="l" defTabSz="914400" rtl="0" eaLnBrk="1" latinLnBrk="0" hangingPunct="1">
        <a:lnSpc>
          <a:spcPct val="120000"/>
        </a:lnSpc>
        <a:spcBef>
          <a:spcPts val="500"/>
        </a:spcBef>
        <a:buFontTx/>
        <a:buNone/>
        <a:defRPr sz="1600" b="1" kern="1200">
          <a:solidFill>
            <a:schemeClr val="tx1"/>
          </a:solidFill>
          <a:latin typeface="+mn-lt"/>
          <a:ea typeface="+mn-ea"/>
          <a:cs typeface="+mn-cs"/>
        </a:defRPr>
      </a:lvl2pPr>
      <a:lvl3pPr marL="5486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594360" indent="0" algn="l" defTabSz="914400" rtl="0" eaLnBrk="1" latinLnBrk="0" hangingPunct="1">
        <a:lnSpc>
          <a:spcPct val="120000"/>
        </a:lnSpc>
        <a:spcBef>
          <a:spcPts val="500"/>
        </a:spcBef>
        <a:buFontTx/>
        <a:buNone/>
        <a:defRPr sz="1200" b="1" kern="1200">
          <a:solidFill>
            <a:schemeClr val="tx1"/>
          </a:solidFill>
          <a:latin typeface="+mn-lt"/>
          <a:ea typeface="+mn-ea"/>
          <a:cs typeface="+mn-cs"/>
        </a:defRPr>
      </a:lvl4pPr>
      <a:lvl5pPr marL="82296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microsoft.com/office/2017/04/relationships/track" Target="../media/track1.vtt"/><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hyperlink" Target="https://www.pearsonassessments.com/store/en/usd/p/100000822" TargetMode="External"/><Relationship Id="rId3" Type="http://schemas.openxmlformats.org/officeDocument/2006/relationships/hyperlink" Target="https://www.pearsonassessments.com/store/en/usd/p/100000649" TargetMode="External"/><Relationship Id="rId7" Type="http://schemas.openxmlformats.org/officeDocument/2006/relationships/hyperlink" Target="https://www.pearsonassessments.com/store/en/usd/p/100001984"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www.pearsonassessments.com/store/en/usd/p/100000293" TargetMode="External"/><Relationship Id="rId11" Type="http://schemas.openxmlformats.org/officeDocument/2006/relationships/hyperlink" Target="https://www.pearsonassessments.com/store/en/usd/p/100000771" TargetMode="External"/><Relationship Id="rId5" Type="http://schemas.openxmlformats.org/officeDocument/2006/relationships/hyperlink" Target="https://www.pearsonassessments.com/store/en/usd/p/100000083" TargetMode="External"/><Relationship Id="rId10" Type="http://schemas.openxmlformats.org/officeDocument/2006/relationships/hyperlink" Target="https://www.pearsonassessments.com/store/en/usd/p/100002039" TargetMode="External"/><Relationship Id="rId4" Type="http://schemas.openxmlformats.org/officeDocument/2006/relationships/hyperlink" Target="https://www.pearsonassessments.com/store/en/usd/p/100000777" TargetMode="External"/><Relationship Id="rId9" Type="http://schemas.openxmlformats.org/officeDocument/2006/relationships/hyperlink" Target="https://www.pearsonassessments.com/store/en/usd/p/100001622"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www.pearsonassessments.com/store/en/usd/p/100000106" TargetMode="External"/><Relationship Id="rId3" Type="http://schemas.openxmlformats.org/officeDocument/2006/relationships/hyperlink" Target="https://www.pearsonassessments.com/store/en/usd/p/100000663" TargetMode="External"/><Relationship Id="rId7" Type="http://schemas.openxmlformats.org/officeDocument/2006/relationships/hyperlink" Target="https://www.pearsonassessments.com/store/en/usd/p/100001982"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s://www.pearsonassessments.com/store/en/usd/p/100000737" TargetMode="External"/><Relationship Id="rId5" Type="http://schemas.openxmlformats.org/officeDocument/2006/relationships/hyperlink" Target="https://www.pearsonassessments.com/store/en/usd/p/100000624" TargetMode="External"/><Relationship Id="rId10" Type="http://schemas.openxmlformats.org/officeDocument/2006/relationships/hyperlink" Target="https://www.pearsonassessments.com/store/en/usd/p/100000083" TargetMode="External"/><Relationship Id="rId4" Type="http://schemas.openxmlformats.org/officeDocument/2006/relationships/hyperlink" Target="https://www.pearsonassessments.com/store/en/usd/p/100000442" TargetMode="External"/><Relationship Id="rId9" Type="http://schemas.openxmlformats.org/officeDocument/2006/relationships/hyperlink" Target="https://www.pearsonassessments.com/store/en/usd/p/100000088"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C24213-FC04-4A18-A697-955F20C8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A wooden table seen from above, where people are gathered around a brainstorming diagram, clutching coffee, pens, post-its, caught in the act of modifying the plan.">
            <a:extLst>
              <a:ext uri="{FF2B5EF4-FFF2-40B4-BE49-F238E27FC236}">
                <a16:creationId xmlns:a16="http://schemas.microsoft.com/office/drawing/2014/main" id="{A22EB10B-D7D8-51FB-0269-7AE4C6895C0E}"/>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1CE76333-3989-FF46-B7E9-9F6BBE19A1A1}" label="" lang="en" r:embed="rId5"/>
                        </p173:trackLst>
                      </p173:tracksInfo>
                    </p:ext>
                  </p14:extLst>
                </p14:media>
              </p:ext>
            </p:extLst>
          </p:nvPr>
        </p:nvPicPr>
        <p:blipFill rotWithShape="1">
          <a:blip r:embed="rId6"/>
          <a:srcRect r="1" b="169"/>
          <a:stretch/>
        </p:blipFill>
        <p:spPr>
          <a:xfrm>
            <a:off x="1" y="10"/>
            <a:ext cx="12192000" cy="6865939"/>
          </a:xfrm>
          <a:prstGeom prst="rect">
            <a:avLst/>
          </a:prstGeom>
        </p:spPr>
      </p:pic>
      <p:sp>
        <p:nvSpPr>
          <p:cNvPr id="11" name="Rectangle 10">
            <a:extLst>
              <a:ext uri="{FF2B5EF4-FFF2-40B4-BE49-F238E27FC236}">
                <a16:creationId xmlns:a16="http://schemas.microsoft.com/office/drawing/2014/main" id="{C7846A0D-19A4-4F64-B17F-AB38D3F47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75095" y="-478377"/>
            <a:ext cx="6865949" cy="7816133"/>
          </a:xfrm>
          <a:prstGeom prst="rect">
            <a:avLst/>
          </a:prstGeom>
          <a:gradFill flip="none" rotWithShape="1">
            <a:gsLst>
              <a:gs pos="0">
                <a:srgbClr val="000000">
                  <a:alpha val="34902"/>
                </a:srgbClr>
              </a:gs>
              <a:gs pos="100000">
                <a:srgbClr val="000000">
                  <a:alpha val="0"/>
                </a:srgbClr>
              </a:gs>
              <a:gs pos="60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564DFED3-262F-FFC1-9A4F-8E8BBD01E3C4}"/>
              </a:ext>
            </a:extLst>
          </p:cNvPr>
          <p:cNvSpPr>
            <a:spLocks noGrp="1"/>
          </p:cNvSpPr>
          <p:nvPr>
            <p:ph type="ctrTitle"/>
          </p:nvPr>
        </p:nvSpPr>
        <p:spPr>
          <a:xfrm>
            <a:off x="114910" y="415706"/>
            <a:ext cx="4373273" cy="2382912"/>
          </a:xfrm>
        </p:spPr>
        <p:txBody>
          <a:bodyPr>
            <a:normAutofit/>
          </a:bodyPr>
          <a:lstStyle/>
          <a:p>
            <a:r>
              <a:rPr lang="en-US" dirty="0">
                <a:solidFill>
                  <a:srgbClr val="FFFFFF"/>
                </a:solidFill>
              </a:rPr>
              <a:t>The Comprehensive Evaluation of Students with Complex Profiles</a:t>
            </a:r>
          </a:p>
        </p:txBody>
      </p:sp>
      <p:sp>
        <p:nvSpPr>
          <p:cNvPr id="3" name="Subtitle 2">
            <a:extLst>
              <a:ext uri="{FF2B5EF4-FFF2-40B4-BE49-F238E27FC236}">
                <a16:creationId xmlns:a16="http://schemas.microsoft.com/office/drawing/2014/main" id="{41A5027B-4E6C-2CCC-22BF-DF2EBD3E19B9}"/>
              </a:ext>
            </a:extLst>
          </p:cNvPr>
          <p:cNvSpPr>
            <a:spLocks noGrp="1"/>
          </p:cNvSpPr>
          <p:nvPr>
            <p:ph type="subTitle" idx="1"/>
          </p:nvPr>
        </p:nvSpPr>
        <p:spPr>
          <a:xfrm>
            <a:off x="480879" y="4406111"/>
            <a:ext cx="8861528" cy="1509622"/>
          </a:xfrm>
        </p:spPr>
        <p:txBody>
          <a:bodyPr>
            <a:normAutofit/>
          </a:bodyPr>
          <a:lstStyle/>
          <a:p>
            <a:r>
              <a:rPr lang="en-US" sz="2400" b="1" dirty="0">
                <a:solidFill>
                  <a:srgbClr val="FFFFFF"/>
                </a:solidFill>
              </a:rPr>
              <a:t>The Why, How, and What’s Next of Student Evaluation</a:t>
            </a:r>
          </a:p>
          <a:p>
            <a:r>
              <a:rPr lang="en-US" sz="2400" b="1" dirty="0">
                <a:solidFill>
                  <a:srgbClr val="FFFFFF"/>
                </a:solidFill>
              </a:rPr>
              <a:t>Richard R. Reid PhD </a:t>
            </a:r>
          </a:p>
        </p:txBody>
      </p:sp>
      <p:sp>
        <p:nvSpPr>
          <p:cNvPr id="13" name="Freeform: Shape 12">
            <a:extLst>
              <a:ext uri="{FF2B5EF4-FFF2-40B4-BE49-F238E27FC236}">
                <a16:creationId xmlns:a16="http://schemas.microsoft.com/office/drawing/2014/main" id="{C9A21EE5-D6CA-4092-BBB2-74B2C7CB6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794725" y="-906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935F47D6-FD2F-4F0A-929E-3C0EEEF7D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3792" y="3455896"/>
            <a:ext cx="3388208" cy="3410053"/>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0848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100000"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509DD-A85A-5B65-E876-F58267E2ACD1}"/>
              </a:ext>
            </a:extLst>
          </p:cNvPr>
          <p:cNvSpPr>
            <a:spLocks noGrp="1"/>
          </p:cNvSpPr>
          <p:nvPr>
            <p:ph type="title"/>
          </p:nvPr>
        </p:nvSpPr>
        <p:spPr>
          <a:xfrm>
            <a:off x="1084726" y="365125"/>
            <a:ext cx="9942739" cy="640715"/>
          </a:xfrm>
        </p:spPr>
        <p:txBody>
          <a:bodyPr/>
          <a:lstStyle/>
          <a:p>
            <a:r>
              <a:rPr lang="en-US" dirty="0"/>
              <a:t>What do we assess</a:t>
            </a:r>
          </a:p>
        </p:txBody>
      </p:sp>
      <p:sp>
        <p:nvSpPr>
          <p:cNvPr id="3" name="Content Placeholder 2">
            <a:extLst>
              <a:ext uri="{FF2B5EF4-FFF2-40B4-BE49-F238E27FC236}">
                <a16:creationId xmlns:a16="http://schemas.microsoft.com/office/drawing/2014/main" id="{BDF2B2E1-6531-3070-EE12-588B1A92E81E}"/>
              </a:ext>
            </a:extLst>
          </p:cNvPr>
          <p:cNvSpPr>
            <a:spLocks noGrp="1"/>
          </p:cNvSpPr>
          <p:nvPr>
            <p:ph sz="half" idx="2"/>
          </p:nvPr>
        </p:nvSpPr>
        <p:spPr>
          <a:xfrm>
            <a:off x="1084726" y="1206626"/>
            <a:ext cx="4912849" cy="4864989"/>
          </a:xfrm>
        </p:spPr>
        <p:txBody>
          <a:bodyPr>
            <a:normAutofit/>
          </a:bodyPr>
          <a:lstStyle/>
          <a:p>
            <a:pPr marL="0" indent="0">
              <a:buNone/>
            </a:pPr>
            <a:r>
              <a:rPr lang="en-US" b="1" dirty="0">
                <a:solidFill>
                  <a:srgbClr val="C00000"/>
                </a:solidFill>
              </a:rPr>
              <a:t>Relevant Life Circumstances:</a:t>
            </a:r>
          </a:p>
          <a:p>
            <a:pPr>
              <a:buSzPct val="108000"/>
            </a:pPr>
            <a:r>
              <a:rPr lang="en-US" dirty="0"/>
              <a:t>Family </a:t>
            </a:r>
          </a:p>
          <a:p>
            <a:pPr>
              <a:buSzPct val="108000"/>
            </a:pPr>
            <a:r>
              <a:rPr lang="en-US" dirty="0"/>
              <a:t>Community</a:t>
            </a:r>
          </a:p>
          <a:p>
            <a:pPr>
              <a:spcAft>
                <a:spcPts val="2400"/>
              </a:spcAft>
              <a:buSzPct val="108000"/>
            </a:pPr>
            <a:r>
              <a:rPr lang="en-US" dirty="0"/>
              <a:t>Environmental Factors</a:t>
            </a:r>
          </a:p>
          <a:p>
            <a:pPr marL="0" indent="0">
              <a:buNone/>
            </a:pPr>
            <a:r>
              <a:rPr lang="en-US" b="1" dirty="0">
                <a:solidFill>
                  <a:srgbClr val="C00000"/>
                </a:solidFill>
              </a:rPr>
              <a:t>Intellectual or Cognitive Characteristics:</a:t>
            </a:r>
          </a:p>
          <a:p>
            <a:r>
              <a:rPr lang="en-US" dirty="0"/>
              <a:t>Learning Abilities</a:t>
            </a:r>
          </a:p>
          <a:p>
            <a:r>
              <a:rPr lang="en-US" dirty="0"/>
              <a:t>Cognitive strengths</a:t>
            </a:r>
          </a:p>
          <a:p>
            <a:r>
              <a:rPr lang="en-US" dirty="0"/>
              <a:t>Reasoning</a:t>
            </a:r>
          </a:p>
        </p:txBody>
      </p:sp>
      <p:sp>
        <p:nvSpPr>
          <p:cNvPr id="6" name="Content Placeholder 5">
            <a:extLst>
              <a:ext uri="{FF2B5EF4-FFF2-40B4-BE49-F238E27FC236}">
                <a16:creationId xmlns:a16="http://schemas.microsoft.com/office/drawing/2014/main" id="{451974E8-32E3-45D9-9234-459BA206682F}"/>
              </a:ext>
            </a:extLst>
          </p:cNvPr>
          <p:cNvSpPr>
            <a:spLocks noGrp="1"/>
          </p:cNvSpPr>
          <p:nvPr>
            <p:ph sz="quarter" idx="4"/>
          </p:nvPr>
        </p:nvSpPr>
        <p:spPr>
          <a:xfrm>
            <a:off x="5822042" y="1197100"/>
            <a:ext cx="3752882" cy="5121656"/>
          </a:xfrm>
        </p:spPr>
        <p:txBody>
          <a:bodyPr>
            <a:normAutofit/>
          </a:bodyPr>
          <a:lstStyle/>
          <a:p>
            <a:pPr marL="0" indent="0">
              <a:buNone/>
            </a:pPr>
            <a:r>
              <a:rPr lang="en-US" b="1" dirty="0">
                <a:solidFill>
                  <a:srgbClr val="C00000"/>
                </a:solidFill>
              </a:rPr>
              <a:t>Basic Skill Areas:</a:t>
            </a:r>
          </a:p>
          <a:p>
            <a:r>
              <a:rPr lang="en-US" dirty="0"/>
              <a:t>Oral expression</a:t>
            </a:r>
          </a:p>
          <a:p>
            <a:r>
              <a:rPr lang="en-US" dirty="0"/>
              <a:t>Listening comprehension</a:t>
            </a:r>
          </a:p>
          <a:p>
            <a:r>
              <a:rPr lang="en-US" dirty="0"/>
              <a:t>Written expression</a:t>
            </a:r>
          </a:p>
          <a:p>
            <a:r>
              <a:rPr lang="en-US" dirty="0"/>
              <a:t>Basic reading skills </a:t>
            </a:r>
          </a:p>
          <a:p>
            <a:r>
              <a:rPr lang="en-US" dirty="0"/>
              <a:t>Reading comprehension</a:t>
            </a:r>
          </a:p>
          <a:p>
            <a:r>
              <a:rPr lang="en-US" dirty="0"/>
              <a:t>Mathematics calculation </a:t>
            </a:r>
          </a:p>
          <a:p>
            <a:r>
              <a:rPr lang="en-US" dirty="0"/>
              <a:t>Mathematics reasoning </a:t>
            </a:r>
          </a:p>
          <a:p>
            <a:r>
              <a:rPr lang="en-US" dirty="0"/>
              <a:t>Motor skills</a:t>
            </a:r>
          </a:p>
        </p:txBody>
      </p:sp>
    </p:spTree>
    <p:extLst>
      <p:ext uri="{BB962C8B-B14F-4D97-AF65-F5344CB8AC3E}">
        <p14:creationId xmlns:p14="http://schemas.microsoft.com/office/powerpoint/2010/main" val="2920688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48C663-E9B4-0CFB-5964-EF784162B85D}"/>
              </a:ext>
            </a:extLst>
          </p:cNvPr>
          <p:cNvSpPr>
            <a:spLocks noGrp="1"/>
          </p:cNvSpPr>
          <p:nvPr>
            <p:ph type="title"/>
          </p:nvPr>
        </p:nvSpPr>
        <p:spPr>
          <a:xfrm>
            <a:off x="1077362" y="489525"/>
            <a:ext cx="9950103" cy="517239"/>
          </a:xfrm>
        </p:spPr>
        <p:txBody>
          <a:bodyPr>
            <a:normAutofit fontScale="90000"/>
          </a:bodyPr>
          <a:lstStyle/>
          <a:p>
            <a:pPr algn="ctr"/>
            <a:r>
              <a:rPr lang="en-US" dirty="0"/>
              <a:t>Assess With What ?</a:t>
            </a:r>
          </a:p>
        </p:txBody>
      </p:sp>
      <p:sp>
        <p:nvSpPr>
          <p:cNvPr id="8" name="Content Placeholder 7">
            <a:extLst>
              <a:ext uri="{FF2B5EF4-FFF2-40B4-BE49-F238E27FC236}">
                <a16:creationId xmlns:a16="http://schemas.microsoft.com/office/drawing/2014/main" id="{7173E511-CD9D-12BF-5550-F985AE009350}"/>
              </a:ext>
            </a:extLst>
          </p:cNvPr>
          <p:cNvSpPr>
            <a:spLocks noGrp="1"/>
          </p:cNvSpPr>
          <p:nvPr>
            <p:ph idx="1"/>
          </p:nvPr>
        </p:nvSpPr>
        <p:spPr>
          <a:xfrm>
            <a:off x="1077362" y="1246909"/>
            <a:ext cx="9950103" cy="5217899"/>
          </a:xfrm>
        </p:spPr>
        <p:txBody>
          <a:bodyPr>
            <a:normAutofit fontScale="92500"/>
          </a:bodyPr>
          <a:lstStyle/>
          <a:p>
            <a:pPr marL="0" indent="0">
              <a:buNone/>
            </a:pPr>
            <a:r>
              <a:rPr lang="en-US" sz="2000" dirty="0"/>
              <a:t>(4) Ensure that assessments and other evaluation materials used to assess a child are:</a:t>
            </a:r>
          </a:p>
          <a:p>
            <a:pPr marL="0" indent="0">
              <a:buNone/>
            </a:pPr>
            <a:r>
              <a:rPr lang="en-US" sz="2000" dirty="0"/>
              <a:t>(vii) Selected and administered so as best to </a:t>
            </a:r>
            <a:r>
              <a:rPr lang="en-US" sz="2400" b="1" dirty="0">
                <a:solidFill>
                  <a:srgbClr val="C00000"/>
                </a:solidFill>
              </a:rPr>
              <a:t>ensure that if an assessment is administered to a child with impaired sensory, manual, or speaking skills, the assessment results accurately reflect the child’s aptitude or achievement level or whatever other factors the test purports to measure, rather than reflecting the child’s impaired sensory, manual, or speaking skills</a:t>
            </a:r>
            <a:r>
              <a:rPr lang="en-US" sz="2400" dirty="0">
                <a:solidFill>
                  <a:srgbClr val="C00000"/>
                </a:solidFill>
              </a:rPr>
              <a:t> </a:t>
            </a:r>
            <a:r>
              <a:rPr lang="en-US" sz="2000" dirty="0"/>
              <a:t>(unless those skills are the factors that the test purports to measure)</a:t>
            </a:r>
          </a:p>
          <a:p>
            <a:pPr marL="0" indent="0">
              <a:buNone/>
            </a:pPr>
            <a:r>
              <a:rPr lang="en-US" sz="2000" dirty="0"/>
              <a:t>(vi) </a:t>
            </a:r>
            <a:r>
              <a:rPr lang="en-US" sz="2400" b="1" dirty="0">
                <a:solidFill>
                  <a:srgbClr val="C00000"/>
                </a:solidFill>
              </a:rPr>
              <a:t>Those tailored to assess specific areas of educational need and not merely those that are designed to provide a single general intelligence quotient.</a:t>
            </a:r>
          </a:p>
          <a:p>
            <a:pPr marL="0" indent="0">
              <a:buNone/>
            </a:pPr>
            <a:r>
              <a:rPr lang="en-US" sz="2000" dirty="0"/>
              <a:t>(7) </a:t>
            </a:r>
            <a:r>
              <a:rPr lang="en-US" sz="2200" b="1" dirty="0">
                <a:solidFill>
                  <a:srgbClr val="C00000"/>
                </a:solidFill>
              </a:rPr>
              <a:t>Ensure that assessment tools and strategies provide relevant information to directly assist the IEP team in determining that the educational needs of the child are provided.</a:t>
            </a:r>
            <a:endParaRPr lang="en-US" sz="2000" b="1" dirty="0">
              <a:solidFill>
                <a:srgbClr val="C00000"/>
              </a:solidFill>
            </a:endParaRPr>
          </a:p>
        </p:txBody>
      </p:sp>
    </p:spTree>
    <p:extLst>
      <p:ext uri="{BB962C8B-B14F-4D97-AF65-F5344CB8AC3E}">
        <p14:creationId xmlns:p14="http://schemas.microsoft.com/office/powerpoint/2010/main" val="3754088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509DD-A85A-5B65-E876-F58267E2ACD1}"/>
              </a:ext>
            </a:extLst>
          </p:cNvPr>
          <p:cNvSpPr>
            <a:spLocks noGrp="1"/>
          </p:cNvSpPr>
          <p:nvPr>
            <p:ph type="title"/>
          </p:nvPr>
        </p:nvSpPr>
        <p:spPr>
          <a:xfrm>
            <a:off x="995066" y="464402"/>
            <a:ext cx="9950103" cy="632878"/>
          </a:xfrm>
        </p:spPr>
        <p:txBody>
          <a:bodyPr/>
          <a:lstStyle/>
          <a:p>
            <a:r>
              <a:rPr lang="en-US" dirty="0"/>
              <a:t>How do we do it</a:t>
            </a:r>
          </a:p>
        </p:txBody>
      </p:sp>
      <p:sp>
        <p:nvSpPr>
          <p:cNvPr id="3" name="Content Placeholder 2">
            <a:extLst>
              <a:ext uri="{FF2B5EF4-FFF2-40B4-BE49-F238E27FC236}">
                <a16:creationId xmlns:a16="http://schemas.microsoft.com/office/drawing/2014/main" id="{BDF2B2E1-6531-3070-EE12-588B1A92E81E}"/>
              </a:ext>
            </a:extLst>
          </p:cNvPr>
          <p:cNvSpPr>
            <a:spLocks noGrp="1"/>
          </p:cNvSpPr>
          <p:nvPr>
            <p:ph idx="1"/>
          </p:nvPr>
        </p:nvSpPr>
        <p:spPr>
          <a:xfrm>
            <a:off x="1077362" y="1417320"/>
            <a:ext cx="9950103" cy="4386350"/>
          </a:xfrm>
        </p:spPr>
        <p:txBody>
          <a:bodyPr>
            <a:normAutofit/>
          </a:bodyPr>
          <a:lstStyle/>
          <a:p>
            <a:pPr marL="0" indent="0">
              <a:buNone/>
            </a:pPr>
            <a:r>
              <a:rPr lang="en-US" sz="2000" dirty="0"/>
              <a:t>(b) In conducting the evaluation, the LEA shall: </a:t>
            </a:r>
          </a:p>
          <a:p>
            <a:pPr marL="0" indent="0">
              <a:buNone/>
            </a:pPr>
            <a:r>
              <a:rPr lang="en-US" sz="2000" dirty="0"/>
              <a:t>(1) </a:t>
            </a:r>
            <a:r>
              <a:rPr lang="en-US" sz="2400" b="1" dirty="0">
                <a:solidFill>
                  <a:srgbClr val="C00000"/>
                </a:solidFill>
              </a:rPr>
              <a:t>Use a variety of assessment tools and strategies </a:t>
            </a:r>
            <a:r>
              <a:rPr lang="en-US" sz="2000" dirty="0"/>
              <a:t>to gather relevant functional, developmental, and academic information about the child, including information provided by the parent…</a:t>
            </a:r>
          </a:p>
        </p:txBody>
      </p:sp>
      <p:sp>
        <p:nvSpPr>
          <p:cNvPr id="4" name="Title 1">
            <a:extLst>
              <a:ext uri="{FF2B5EF4-FFF2-40B4-BE49-F238E27FC236}">
                <a16:creationId xmlns:a16="http://schemas.microsoft.com/office/drawing/2014/main" id="{CD1ABECC-9998-7521-6168-8543EE0EFF60}"/>
              </a:ext>
            </a:extLst>
          </p:cNvPr>
          <p:cNvSpPr txBox="1">
            <a:spLocks/>
          </p:cNvSpPr>
          <p:nvPr/>
        </p:nvSpPr>
        <p:spPr>
          <a:xfrm>
            <a:off x="995065" y="3463220"/>
            <a:ext cx="9950103" cy="568870"/>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110000"/>
              </a:lnSpc>
              <a:spcBef>
                <a:spcPct val="0"/>
              </a:spcBef>
              <a:buNone/>
              <a:defRPr sz="3200" b="1" kern="1200">
                <a:solidFill>
                  <a:schemeClr val="tx1"/>
                </a:solidFill>
                <a:effectLst/>
                <a:latin typeface="+mj-lt"/>
                <a:ea typeface="+mj-ea"/>
                <a:cs typeface="+mj-cs"/>
              </a:defRPr>
            </a:lvl1pPr>
          </a:lstStyle>
          <a:p>
            <a:r>
              <a:rPr lang="en-US"/>
              <a:t>What is an Assessment Tool or Strategy</a:t>
            </a:r>
            <a:endParaRPr lang="en-US" dirty="0"/>
          </a:p>
        </p:txBody>
      </p:sp>
      <p:sp>
        <p:nvSpPr>
          <p:cNvPr id="6" name="TextBox 5">
            <a:extLst>
              <a:ext uri="{FF2B5EF4-FFF2-40B4-BE49-F238E27FC236}">
                <a16:creationId xmlns:a16="http://schemas.microsoft.com/office/drawing/2014/main" id="{CBEE33AD-F0D9-144C-B995-2BBB5A58E29D}"/>
              </a:ext>
            </a:extLst>
          </p:cNvPr>
          <p:cNvSpPr txBox="1"/>
          <p:nvPr/>
        </p:nvSpPr>
        <p:spPr>
          <a:xfrm>
            <a:off x="1077362" y="4432462"/>
            <a:ext cx="9191350" cy="707886"/>
          </a:xfrm>
          <a:prstGeom prst="rect">
            <a:avLst/>
          </a:prstGeom>
          <a:noFill/>
        </p:spPr>
        <p:txBody>
          <a:bodyPr wrap="square">
            <a:spAutoFit/>
          </a:bodyPr>
          <a:lstStyle/>
          <a:p>
            <a:r>
              <a:rPr lang="en-US" sz="2000" dirty="0"/>
              <a:t>Any sample of a student’s behavior: Standardized and/or Student Centered (AKA, “Informal”)</a:t>
            </a:r>
          </a:p>
        </p:txBody>
      </p:sp>
    </p:spTree>
    <p:extLst>
      <p:ext uri="{BB962C8B-B14F-4D97-AF65-F5344CB8AC3E}">
        <p14:creationId xmlns:p14="http://schemas.microsoft.com/office/powerpoint/2010/main" val="2627295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48C663-E9B4-0CFB-5964-EF784162B85D}"/>
              </a:ext>
            </a:extLst>
          </p:cNvPr>
          <p:cNvSpPr>
            <a:spLocks noGrp="1"/>
          </p:cNvSpPr>
          <p:nvPr>
            <p:ph type="title"/>
          </p:nvPr>
        </p:nvSpPr>
        <p:spPr>
          <a:xfrm>
            <a:off x="1077362" y="489525"/>
            <a:ext cx="9950103" cy="517239"/>
          </a:xfrm>
        </p:spPr>
        <p:txBody>
          <a:bodyPr>
            <a:noAutofit/>
          </a:bodyPr>
          <a:lstStyle/>
          <a:p>
            <a:r>
              <a:rPr lang="en-US" dirty="0"/>
              <a:t>Various Types of Assessments</a:t>
            </a:r>
          </a:p>
        </p:txBody>
      </p:sp>
      <p:sp>
        <p:nvSpPr>
          <p:cNvPr id="8" name="Content Placeholder 7">
            <a:extLst>
              <a:ext uri="{FF2B5EF4-FFF2-40B4-BE49-F238E27FC236}">
                <a16:creationId xmlns:a16="http://schemas.microsoft.com/office/drawing/2014/main" id="{7173E511-CD9D-12BF-5550-F985AE009350}"/>
              </a:ext>
            </a:extLst>
          </p:cNvPr>
          <p:cNvSpPr>
            <a:spLocks noGrp="1"/>
          </p:cNvSpPr>
          <p:nvPr>
            <p:ph idx="1"/>
          </p:nvPr>
        </p:nvSpPr>
        <p:spPr>
          <a:xfrm>
            <a:off x="1077362" y="1246909"/>
            <a:ext cx="9950103" cy="5217899"/>
          </a:xfrm>
        </p:spPr>
        <p:txBody>
          <a:bodyPr>
            <a:normAutofit fontScale="92500" lnSpcReduction="20000"/>
          </a:bodyPr>
          <a:lstStyle/>
          <a:p>
            <a:r>
              <a:rPr lang="en-US" sz="2000" dirty="0"/>
              <a:t>Standardized Assessment </a:t>
            </a:r>
          </a:p>
          <a:p>
            <a:r>
              <a:rPr lang="en-US" sz="2000" dirty="0"/>
              <a:t>Norm-Referenced</a:t>
            </a:r>
          </a:p>
          <a:p>
            <a:r>
              <a:rPr lang="en-US" sz="2000" dirty="0"/>
              <a:t>Criterion Referenced</a:t>
            </a:r>
          </a:p>
          <a:p>
            <a:r>
              <a:rPr lang="en-US" sz="2000" dirty="0"/>
              <a:t>Curriculum Based </a:t>
            </a:r>
            <a:r>
              <a:rPr lang="en-US" sz="2000" b="1" dirty="0"/>
              <a:t>A</a:t>
            </a:r>
            <a:r>
              <a:rPr lang="en-US" sz="2000" dirty="0"/>
              <a:t>ssessment</a:t>
            </a:r>
          </a:p>
          <a:p>
            <a:r>
              <a:rPr lang="en-US" sz="2000" dirty="0"/>
              <a:t>Curriculum Based </a:t>
            </a:r>
            <a:r>
              <a:rPr lang="en-US" sz="2000" b="1" dirty="0"/>
              <a:t>M</a:t>
            </a:r>
            <a:r>
              <a:rPr lang="en-US" sz="2000" dirty="0"/>
              <a:t>easurement </a:t>
            </a:r>
          </a:p>
          <a:p>
            <a:r>
              <a:rPr lang="en-US" sz="2000" dirty="0"/>
              <a:t>Ecological Assessment </a:t>
            </a:r>
          </a:p>
          <a:p>
            <a:r>
              <a:rPr lang="en-US" sz="2000" dirty="0"/>
              <a:t>Error Analysis </a:t>
            </a:r>
          </a:p>
          <a:p>
            <a:r>
              <a:rPr lang="en-US" sz="2000" dirty="0"/>
              <a:t>Dynamic Assessment </a:t>
            </a:r>
          </a:p>
          <a:p>
            <a:r>
              <a:rPr lang="en-US" sz="2000" dirty="0"/>
              <a:t>Checklists</a:t>
            </a:r>
          </a:p>
          <a:p>
            <a:r>
              <a:rPr lang="en-US" sz="2000" dirty="0"/>
              <a:t>Rating Scales</a:t>
            </a:r>
          </a:p>
          <a:p>
            <a:r>
              <a:rPr lang="en-US" sz="2000" dirty="0"/>
              <a:t>Student Centered </a:t>
            </a:r>
          </a:p>
          <a:p>
            <a:r>
              <a:rPr lang="en-US" sz="2000" dirty="0"/>
              <a:t>Observations</a:t>
            </a:r>
          </a:p>
        </p:txBody>
      </p:sp>
    </p:spTree>
    <p:extLst>
      <p:ext uri="{BB962C8B-B14F-4D97-AF65-F5344CB8AC3E}">
        <p14:creationId xmlns:p14="http://schemas.microsoft.com/office/powerpoint/2010/main" val="1397077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48C663-E9B4-0CFB-5964-EF784162B85D}"/>
              </a:ext>
            </a:extLst>
          </p:cNvPr>
          <p:cNvSpPr>
            <a:spLocks noGrp="1"/>
          </p:cNvSpPr>
          <p:nvPr>
            <p:ph type="title"/>
          </p:nvPr>
        </p:nvSpPr>
        <p:spPr>
          <a:xfrm>
            <a:off x="1077362" y="489525"/>
            <a:ext cx="9950103" cy="517239"/>
          </a:xfrm>
        </p:spPr>
        <p:txBody>
          <a:bodyPr>
            <a:noAutofit/>
          </a:bodyPr>
          <a:lstStyle/>
          <a:p>
            <a:r>
              <a:rPr lang="en-US" dirty="0"/>
              <a:t>Factors Affecting Accurate Assessment </a:t>
            </a:r>
          </a:p>
        </p:txBody>
      </p:sp>
      <p:sp>
        <p:nvSpPr>
          <p:cNvPr id="8" name="Content Placeholder 7">
            <a:extLst>
              <a:ext uri="{FF2B5EF4-FFF2-40B4-BE49-F238E27FC236}">
                <a16:creationId xmlns:a16="http://schemas.microsoft.com/office/drawing/2014/main" id="{7173E511-CD9D-12BF-5550-F985AE009350}"/>
              </a:ext>
            </a:extLst>
          </p:cNvPr>
          <p:cNvSpPr>
            <a:spLocks noGrp="1"/>
          </p:cNvSpPr>
          <p:nvPr>
            <p:ph idx="1"/>
          </p:nvPr>
        </p:nvSpPr>
        <p:spPr>
          <a:xfrm>
            <a:off x="1077362" y="1246909"/>
            <a:ext cx="9950103" cy="5217899"/>
          </a:xfrm>
        </p:spPr>
        <p:txBody>
          <a:bodyPr>
            <a:normAutofit lnSpcReduction="10000"/>
          </a:bodyPr>
          <a:lstStyle/>
          <a:p>
            <a:r>
              <a:rPr lang="en-US" sz="2600" dirty="0"/>
              <a:t>Ability of participant to understand the assessment stimuli</a:t>
            </a:r>
          </a:p>
          <a:p>
            <a:r>
              <a:rPr lang="en-US" sz="2600" dirty="0"/>
              <a:t>Ability of participant to respond to the assessment stimuli</a:t>
            </a:r>
          </a:p>
          <a:p>
            <a:r>
              <a:rPr lang="en-US" sz="2600" dirty="0"/>
              <a:t>Appropriate normative comparisons</a:t>
            </a:r>
          </a:p>
          <a:p>
            <a:r>
              <a:rPr lang="en-US" sz="2600" dirty="0"/>
              <a:t>Appropriateness of the level of the items</a:t>
            </a:r>
          </a:p>
          <a:p>
            <a:r>
              <a:rPr lang="en-US" sz="2600" dirty="0"/>
              <a:t>Exposure to the material being assessed </a:t>
            </a:r>
          </a:p>
          <a:p>
            <a:r>
              <a:rPr lang="en-US" sz="2600" dirty="0"/>
              <a:t>Relationship with the evaluator </a:t>
            </a:r>
          </a:p>
          <a:p>
            <a:r>
              <a:rPr lang="en-US" sz="2600" dirty="0"/>
              <a:t>Participant related variables </a:t>
            </a:r>
          </a:p>
          <a:p>
            <a:r>
              <a:rPr lang="en-US" sz="2600" dirty="0"/>
              <a:t>Evaluator related variables </a:t>
            </a:r>
          </a:p>
          <a:p>
            <a:r>
              <a:rPr lang="en-US" sz="2600" dirty="0"/>
              <a:t>Environment</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1166874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4689C-856C-D0DA-518E-536261BE1DD8}"/>
              </a:ext>
            </a:extLst>
          </p:cNvPr>
          <p:cNvSpPr>
            <a:spLocks noGrp="1"/>
          </p:cNvSpPr>
          <p:nvPr>
            <p:ph type="title"/>
          </p:nvPr>
        </p:nvSpPr>
        <p:spPr>
          <a:xfrm>
            <a:off x="1077361" y="930746"/>
            <a:ext cx="9950103" cy="1080934"/>
          </a:xfrm>
        </p:spPr>
        <p:txBody>
          <a:bodyPr>
            <a:noAutofit/>
          </a:bodyPr>
          <a:lstStyle/>
          <a:p>
            <a:r>
              <a:rPr lang="en-US" dirty="0"/>
              <a:t>Evaluation Results/Reports are only as good as the questions asked by the Educational Planning Team (EPT)</a:t>
            </a:r>
          </a:p>
        </p:txBody>
      </p:sp>
      <p:sp>
        <p:nvSpPr>
          <p:cNvPr id="3" name="Content Placeholder 2">
            <a:extLst>
              <a:ext uri="{FF2B5EF4-FFF2-40B4-BE49-F238E27FC236}">
                <a16:creationId xmlns:a16="http://schemas.microsoft.com/office/drawing/2014/main" id="{E445140C-A7ED-6B5A-4074-F4E79FC41034}"/>
              </a:ext>
            </a:extLst>
          </p:cNvPr>
          <p:cNvSpPr>
            <a:spLocks noGrp="1"/>
          </p:cNvSpPr>
          <p:nvPr>
            <p:ph idx="1"/>
          </p:nvPr>
        </p:nvSpPr>
        <p:spPr>
          <a:xfrm>
            <a:off x="1077362" y="2139696"/>
            <a:ext cx="9950103" cy="4105656"/>
          </a:xfrm>
        </p:spPr>
        <p:txBody>
          <a:bodyPr>
            <a:normAutofit/>
          </a:bodyPr>
          <a:lstStyle/>
          <a:p>
            <a:pPr marL="0" indent="0">
              <a:buNone/>
            </a:pPr>
            <a:r>
              <a:rPr lang="en-US" sz="2800" dirty="0"/>
              <a:t>You are the consumer! Be sure that contracted professionals clearly answer your evaluation questions. If they do not, feel comfortable in asking the evaluator to do so.</a:t>
            </a:r>
          </a:p>
          <a:p>
            <a:pPr marL="0" indent="0">
              <a:buNone/>
            </a:pPr>
            <a:r>
              <a:rPr lang="en-US" sz="2800" dirty="0"/>
              <a:t>If evaluation results raise new questions, be comfortable in following up by asking additional questions.</a:t>
            </a:r>
          </a:p>
        </p:txBody>
      </p:sp>
    </p:spTree>
    <p:extLst>
      <p:ext uri="{BB962C8B-B14F-4D97-AF65-F5344CB8AC3E}">
        <p14:creationId xmlns:p14="http://schemas.microsoft.com/office/powerpoint/2010/main" val="74632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4689C-856C-D0DA-518E-536261BE1DD8}"/>
              </a:ext>
            </a:extLst>
          </p:cNvPr>
          <p:cNvSpPr>
            <a:spLocks noGrp="1"/>
          </p:cNvSpPr>
          <p:nvPr>
            <p:ph type="title"/>
          </p:nvPr>
        </p:nvSpPr>
        <p:spPr>
          <a:xfrm>
            <a:off x="958490" y="860572"/>
            <a:ext cx="9950103" cy="1080934"/>
          </a:xfrm>
        </p:spPr>
        <p:txBody>
          <a:bodyPr>
            <a:noAutofit/>
          </a:bodyPr>
          <a:lstStyle/>
          <a:p>
            <a:r>
              <a:rPr lang="en-US" dirty="0"/>
              <a:t>Evaluation Results/Reports are only as good as the questions asked by the Educational Planning Team (EPT)</a:t>
            </a:r>
          </a:p>
        </p:txBody>
      </p:sp>
      <p:sp>
        <p:nvSpPr>
          <p:cNvPr id="3" name="Content Placeholder 2">
            <a:extLst>
              <a:ext uri="{FF2B5EF4-FFF2-40B4-BE49-F238E27FC236}">
                <a16:creationId xmlns:a16="http://schemas.microsoft.com/office/drawing/2014/main" id="{E445140C-A7ED-6B5A-4074-F4E79FC41034}"/>
              </a:ext>
            </a:extLst>
          </p:cNvPr>
          <p:cNvSpPr>
            <a:spLocks noGrp="1"/>
          </p:cNvSpPr>
          <p:nvPr>
            <p:ph idx="1"/>
          </p:nvPr>
        </p:nvSpPr>
        <p:spPr>
          <a:xfrm>
            <a:off x="958489" y="2112645"/>
            <a:ext cx="9950103" cy="4105656"/>
          </a:xfrm>
        </p:spPr>
        <p:txBody>
          <a:bodyPr>
            <a:normAutofit/>
          </a:bodyPr>
          <a:lstStyle/>
          <a:p>
            <a:r>
              <a:rPr lang="en-US" sz="2300" dirty="0"/>
              <a:t>“What is Elwood's current level of cognitive ability?”</a:t>
            </a:r>
          </a:p>
          <a:p>
            <a:r>
              <a:rPr lang="en-US" sz="2300" dirty="0"/>
              <a:t>“What are the relative strengths and challenges within Elwood’s cognitive profile?</a:t>
            </a:r>
          </a:p>
          <a:p>
            <a:r>
              <a:rPr lang="en-US" sz="2300" dirty="0"/>
              <a:t>“What does Elwood’s cognitive profile tell us about potential instructional strategies and approaches?”</a:t>
            </a:r>
          </a:p>
          <a:p>
            <a:r>
              <a:rPr lang="en-US" sz="2300" dirty="0"/>
              <a:t>“What is Elwood's current level of adaptive behavior?”</a:t>
            </a:r>
          </a:p>
          <a:p>
            <a:r>
              <a:rPr lang="en-US" sz="2300" dirty="0"/>
              <a:t>“What are Elwood’s relative strengths and challenges within the adaptive behavior domains?”</a:t>
            </a:r>
          </a:p>
          <a:p>
            <a:pPr marL="0" indent="0">
              <a:buNone/>
            </a:pPr>
            <a:endParaRPr lang="en-US" sz="2300" dirty="0"/>
          </a:p>
          <a:p>
            <a:pPr marL="0" indent="0">
              <a:buNone/>
            </a:pPr>
            <a:endParaRPr lang="en-US" dirty="0"/>
          </a:p>
        </p:txBody>
      </p:sp>
    </p:spTree>
    <p:extLst>
      <p:ext uri="{BB962C8B-B14F-4D97-AF65-F5344CB8AC3E}">
        <p14:creationId xmlns:p14="http://schemas.microsoft.com/office/powerpoint/2010/main" val="4207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DC2E7-CB0A-3E73-229A-1687F6BD9973}"/>
              </a:ext>
            </a:extLst>
          </p:cNvPr>
          <p:cNvSpPr>
            <a:spLocks noGrp="1"/>
          </p:cNvSpPr>
          <p:nvPr>
            <p:ph type="title"/>
          </p:nvPr>
        </p:nvSpPr>
        <p:spPr>
          <a:xfrm>
            <a:off x="1077362" y="367559"/>
            <a:ext cx="9950103" cy="1099222"/>
          </a:xfrm>
        </p:spPr>
        <p:txBody>
          <a:bodyPr>
            <a:normAutofit fontScale="90000"/>
          </a:bodyPr>
          <a:lstStyle/>
          <a:p>
            <a:r>
              <a:rPr lang="en-US" dirty="0"/>
              <a:t>Some Psychometrics to Help Understand Assessment Results </a:t>
            </a:r>
          </a:p>
        </p:txBody>
      </p:sp>
      <p:sp>
        <p:nvSpPr>
          <p:cNvPr id="3" name="Content Placeholder 2">
            <a:extLst>
              <a:ext uri="{FF2B5EF4-FFF2-40B4-BE49-F238E27FC236}">
                <a16:creationId xmlns:a16="http://schemas.microsoft.com/office/drawing/2014/main" id="{442EEAEB-C38A-394E-7DDA-C855916BD224}"/>
              </a:ext>
            </a:extLst>
          </p:cNvPr>
          <p:cNvSpPr>
            <a:spLocks noGrp="1"/>
          </p:cNvSpPr>
          <p:nvPr>
            <p:ph idx="1"/>
          </p:nvPr>
        </p:nvSpPr>
        <p:spPr>
          <a:xfrm>
            <a:off x="1077362" y="1591056"/>
            <a:ext cx="9950103" cy="4349774"/>
          </a:xfrm>
        </p:spPr>
        <p:txBody>
          <a:bodyPr>
            <a:normAutofit fontScale="92500" lnSpcReduction="10000"/>
          </a:bodyPr>
          <a:lstStyle/>
          <a:p>
            <a:r>
              <a:rPr lang="en-US" sz="3200" dirty="0"/>
              <a:t>Reliability – consistency of and confidence in test results </a:t>
            </a:r>
          </a:p>
          <a:p>
            <a:r>
              <a:rPr lang="en-US" sz="3200" dirty="0"/>
              <a:t>Validity – does the test measure what it purports to measure; is it something important to the student of focus</a:t>
            </a:r>
          </a:p>
          <a:p>
            <a:r>
              <a:rPr lang="en-US" sz="3200" dirty="0"/>
              <a:t>Standard Deviation </a:t>
            </a:r>
          </a:p>
          <a:p>
            <a:r>
              <a:rPr lang="en-US" sz="3200" dirty="0"/>
              <a:t>Standard Error of Measurement </a:t>
            </a:r>
          </a:p>
          <a:p>
            <a:r>
              <a:rPr lang="en-US" sz="3200" dirty="0"/>
              <a:t>Meaning of various scores</a:t>
            </a:r>
          </a:p>
        </p:txBody>
      </p:sp>
    </p:spTree>
    <p:extLst>
      <p:ext uri="{BB962C8B-B14F-4D97-AF65-F5344CB8AC3E}">
        <p14:creationId xmlns:p14="http://schemas.microsoft.com/office/powerpoint/2010/main" val="2534595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6CCD901C-A946-FC99-4AF5-6FB8C2B2C012}"/>
              </a:ext>
            </a:extLst>
          </p:cNvPr>
          <p:cNvSpPr>
            <a:spLocks noGrp="1" noChangeArrowheads="1"/>
          </p:cNvSpPr>
          <p:nvPr>
            <p:ph type="title"/>
          </p:nvPr>
        </p:nvSpPr>
        <p:spPr>
          <a:xfrm>
            <a:off x="1564217" y="457200"/>
            <a:ext cx="10363200" cy="585216"/>
          </a:xfrm>
        </p:spPr>
        <p:txBody>
          <a:bodyPr>
            <a:normAutofit fontScale="90000"/>
          </a:bodyPr>
          <a:lstStyle/>
          <a:p>
            <a:pPr algn="ctr"/>
            <a:r>
              <a:rPr lang="en-US" altLang="en-US" dirty="0">
                <a:latin typeface="Avenir Next LT Pro" panose="020B0504020202020204" pitchFamily="34" charset="0"/>
              </a:rPr>
              <a:t>Types of Reliability</a:t>
            </a:r>
          </a:p>
        </p:txBody>
      </p:sp>
      <p:graphicFrame>
        <p:nvGraphicFramePr>
          <p:cNvPr id="138243" name="Group 3">
            <a:extLst>
              <a:ext uri="{FF2B5EF4-FFF2-40B4-BE49-F238E27FC236}">
                <a16:creationId xmlns:a16="http://schemas.microsoft.com/office/drawing/2014/main" id="{A89675A2-3AFA-1403-DBAB-F3436A829C08}"/>
              </a:ext>
            </a:extLst>
          </p:cNvPr>
          <p:cNvGraphicFramePr>
            <a:graphicFrameLocks noGrp="1"/>
          </p:cNvGraphicFramePr>
          <p:nvPr>
            <p:ph type="tbl" idx="1"/>
            <p:extLst>
              <p:ext uri="{D42A27DB-BD31-4B8C-83A1-F6EECF244321}">
                <p14:modId xmlns:p14="http://schemas.microsoft.com/office/powerpoint/2010/main" val="4069567636"/>
              </p:ext>
            </p:extLst>
          </p:nvPr>
        </p:nvGraphicFramePr>
        <p:xfrm>
          <a:off x="2697163" y="1600201"/>
          <a:ext cx="7772400" cy="4592637"/>
        </p:xfrm>
        <a:graphic>
          <a:graphicData uri="http://schemas.openxmlformats.org/drawingml/2006/table">
            <a:tbl>
              <a:tblPr firstRow="1"/>
              <a:tblGrid>
                <a:gridCol w="2713037">
                  <a:extLst>
                    <a:ext uri="{9D8B030D-6E8A-4147-A177-3AD203B41FA5}">
                      <a16:colId xmlns:a16="http://schemas.microsoft.com/office/drawing/2014/main" val="20000"/>
                    </a:ext>
                  </a:extLst>
                </a:gridCol>
                <a:gridCol w="5059363">
                  <a:extLst>
                    <a:ext uri="{9D8B030D-6E8A-4147-A177-3AD203B41FA5}">
                      <a16:colId xmlns:a16="http://schemas.microsoft.com/office/drawing/2014/main" val="20001"/>
                    </a:ext>
                  </a:extLst>
                </a:gridCol>
              </a:tblGrid>
              <a:tr h="787465">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2800" b="0" i="0" u="none" strike="noStrike" cap="none" normalizeH="0" baseline="0" dirty="0">
                          <a:ln>
                            <a:noFill/>
                          </a:ln>
                          <a:solidFill>
                            <a:schemeClr val="tx1"/>
                          </a:solidFill>
                          <a:effectLst/>
                          <a:latin typeface="+mj-lt"/>
                        </a:rPr>
                        <a:t>Type</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2800" b="0" i="0" u="none" strike="noStrike" cap="none" normalizeH="0" baseline="0" dirty="0">
                          <a:ln>
                            <a:noFill/>
                          </a:ln>
                          <a:solidFill>
                            <a:schemeClr val="tx1"/>
                          </a:solidFill>
                          <a:effectLst/>
                          <a:latin typeface="+mj-lt"/>
                        </a:rPr>
                        <a:t>Description</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96186">
                <a:tc>
                  <a:txBody>
                    <a:bodyPr/>
                    <a:lstStyle/>
                    <a:p>
                      <a:pPr marL="0" marR="0" lvl="0" indent="0" algn="l" defTabSz="914400" rtl="0" eaLnBrk="0" fontAlgn="base" latinLnBrk="0" hangingPunct="0">
                        <a:lnSpc>
                          <a:spcPct val="150000"/>
                        </a:lnSpc>
                        <a:spcBef>
                          <a:spcPct val="70000"/>
                        </a:spcBef>
                        <a:spcAft>
                          <a:spcPct val="0"/>
                        </a:spcAft>
                        <a:buClrTx/>
                        <a:buSzTx/>
                        <a:buFont typeface="Wingdings" pitchFamily="2" charset="2"/>
                        <a:buNone/>
                        <a:tabLst/>
                      </a:pPr>
                      <a:r>
                        <a:rPr kumimoji="0" lang="en-US" sz="2400" b="1" i="0" u="none" strike="noStrike" cap="none" normalizeH="0" baseline="0" dirty="0">
                          <a:ln>
                            <a:noFill/>
                          </a:ln>
                          <a:solidFill>
                            <a:schemeClr val="tx2"/>
                          </a:solidFill>
                          <a:effectLst/>
                          <a:latin typeface="+mn-lt"/>
                        </a:rPr>
                        <a:t>Test-Retest </a:t>
                      </a:r>
                      <a:endParaRPr kumimoji="1" lang="en-US" sz="2800" b="0" i="0" u="none" strike="noStrike" cap="none" normalizeH="0" baseline="0" dirty="0">
                        <a:ln>
                          <a:noFill/>
                        </a:ln>
                        <a:solidFill>
                          <a:schemeClr val="tx1"/>
                        </a:solidFill>
                        <a:effectLst/>
                        <a:latin typeface="+mn-lt"/>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10000"/>
                        </a:lnSpc>
                        <a:spcBef>
                          <a:spcPct val="0"/>
                        </a:spcBef>
                        <a:spcAft>
                          <a:spcPct val="0"/>
                        </a:spcAft>
                        <a:buClrTx/>
                        <a:buSzTx/>
                        <a:buFont typeface="Wingdings" pitchFamily="2" charset="2"/>
                        <a:buNone/>
                        <a:tabLst/>
                      </a:pPr>
                      <a:r>
                        <a:rPr kumimoji="0" lang="en-US" sz="2400" b="1" i="0" u="none" strike="noStrike" cap="none" normalizeH="0" baseline="0" dirty="0">
                          <a:ln>
                            <a:noFill/>
                          </a:ln>
                          <a:solidFill>
                            <a:schemeClr val="tx2"/>
                          </a:solidFill>
                          <a:effectLst/>
                          <a:latin typeface="+mn-lt"/>
                        </a:rPr>
                        <a:t>Test produces similar results when given at two points in time</a:t>
                      </a:r>
                      <a:endParaRPr kumimoji="1" lang="en-US" sz="2400" b="1" i="0" u="none" strike="noStrike" cap="none" normalizeH="0" baseline="0" dirty="0">
                        <a:ln>
                          <a:noFill/>
                        </a:ln>
                        <a:solidFill>
                          <a:schemeClr val="tx1"/>
                        </a:solidFill>
                        <a:effectLst/>
                        <a:latin typeface="+mn-lt"/>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96186">
                <a:tc>
                  <a:txBody>
                    <a:bodyPr/>
                    <a:lstStyle/>
                    <a:p>
                      <a:pPr marL="0" marR="0" lvl="0" indent="0" algn="l" defTabSz="914400" rtl="0" eaLnBrk="0" fontAlgn="base" latinLnBrk="0" hangingPunct="0">
                        <a:lnSpc>
                          <a:spcPct val="150000"/>
                        </a:lnSpc>
                        <a:spcBef>
                          <a:spcPct val="70000"/>
                        </a:spcBef>
                        <a:spcAft>
                          <a:spcPct val="0"/>
                        </a:spcAft>
                        <a:buClrTx/>
                        <a:buSzTx/>
                        <a:buFont typeface="Wingdings" pitchFamily="2" charset="2"/>
                        <a:buNone/>
                        <a:tabLst/>
                      </a:pPr>
                      <a:r>
                        <a:rPr kumimoji="0" lang="en-US" sz="2400" b="1" i="0" u="none" strike="noStrike" cap="none" normalizeH="0" baseline="0" dirty="0">
                          <a:ln>
                            <a:noFill/>
                          </a:ln>
                          <a:solidFill>
                            <a:schemeClr val="tx2"/>
                          </a:solidFill>
                          <a:effectLst/>
                          <a:latin typeface="+mn-lt"/>
                        </a:rPr>
                        <a:t>Alternate Form</a:t>
                      </a:r>
                      <a:endParaRPr kumimoji="1" lang="en-US" sz="2800" b="0" i="0" u="none" strike="noStrike" cap="none" normalizeH="0" baseline="0" dirty="0">
                        <a:ln>
                          <a:noFill/>
                        </a:ln>
                        <a:solidFill>
                          <a:schemeClr val="tx1"/>
                        </a:solidFill>
                        <a:effectLst/>
                        <a:latin typeface="+mn-lt"/>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10000"/>
                        </a:lnSpc>
                        <a:spcBef>
                          <a:spcPct val="0"/>
                        </a:spcBef>
                        <a:spcAft>
                          <a:spcPct val="0"/>
                        </a:spcAft>
                        <a:buClrTx/>
                        <a:buSzTx/>
                        <a:buFont typeface="Wingdings" pitchFamily="2" charset="2"/>
                        <a:buNone/>
                        <a:tabLst/>
                      </a:pPr>
                      <a:r>
                        <a:rPr kumimoji="0" lang="en-US" sz="2400" b="1" i="0" u="none" strike="noStrike" cap="none" normalizeH="0" baseline="0" dirty="0">
                          <a:ln>
                            <a:noFill/>
                          </a:ln>
                          <a:solidFill>
                            <a:schemeClr val="tx2"/>
                          </a:solidFill>
                          <a:effectLst/>
                          <a:latin typeface="+mn-lt"/>
                        </a:rPr>
                        <a:t>Two versions of the same test produce similar results</a:t>
                      </a:r>
                      <a:endParaRPr kumimoji="1" lang="en-US" sz="2400" b="1" i="0" u="none" strike="noStrike" cap="none" normalizeH="0" baseline="0" dirty="0">
                        <a:ln>
                          <a:noFill/>
                        </a:ln>
                        <a:solidFill>
                          <a:schemeClr val="tx1"/>
                        </a:solidFill>
                        <a:effectLst/>
                        <a:latin typeface="+mn-lt"/>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3981">
                <a:tc>
                  <a:txBody>
                    <a:bodyPr/>
                    <a:lstStyle/>
                    <a:p>
                      <a:pPr marL="0" marR="0" lvl="0" indent="0" algn="l" defTabSz="914400" rtl="0" eaLnBrk="0" fontAlgn="base" latinLnBrk="0" hangingPunct="0">
                        <a:lnSpc>
                          <a:spcPct val="150000"/>
                        </a:lnSpc>
                        <a:spcBef>
                          <a:spcPct val="80000"/>
                        </a:spcBef>
                        <a:spcAft>
                          <a:spcPct val="0"/>
                        </a:spcAft>
                        <a:buClrTx/>
                        <a:buSzTx/>
                        <a:buFont typeface="Wingdings" pitchFamily="2" charset="2"/>
                        <a:buNone/>
                        <a:tabLst/>
                      </a:pPr>
                      <a:r>
                        <a:rPr kumimoji="0" lang="en-US" sz="2400" b="1" i="0" u="none" strike="noStrike" cap="none" normalizeH="0" baseline="0" dirty="0">
                          <a:ln>
                            <a:noFill/>
                          </a:ln>
                          <a:solidFill>
                            <a:schemeClr val="tx2"/>
                          </a:solidFill>
                          <a:effectLst/>
                          <a:latin typeface="+mn-lt"/>
                        </a:rPr>
                        <a:t>Internal </a:t>
                      </a:r>
                      <a:endParaRPr kumimoji="1" lang="en-US" sz="2800" b="0" i="0" u="none" strike="noStrike" cap="none" normalizeH="0" baseline="0" dirty="0">
                        <a:ln>
                          <a:noFill/>
                        </a:ln>
                        <a:solidFill>
                          <a:schemeClr val="tx1"/>
                        </a:solidFill>
                        <a:effectLst/>
                        <a:latin typeface="+mn-lt"/>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0" lang="en-US" sz="2400" b="1" i="0" u="none" strike="noStrike" cap="none" normalizeH="0" baseline="0" dirty="0">
                          <a:ln>
                            <a:noFill/>
                          </a:ln>
                          <a:solidFill>
                            <a:schemeClr val="tx2"/>
                          </a:solidFill>
                          <a:effectLst/>
                          <a:latin typeface="+mn-lt"/>
                        </a:rPr>
                        <a:t>Different parts of the same test produce similar results</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88819">
                <a:tc>
                  <a:txBody>
                    <a:bodyPr/>
                    <a:lstStyle/>
                    <a:p>
                      <a:pPr marL="0" marR="0" lvl="0" indent="0" algn="l" defTabSz="914400" rtl="0" eaLnBrk="0" fontAlgn="base" latinLnBrk="0" hangingPunct="0">
                        <a:lnSpc>
                          <a:spcPct val="65000"/>
                        </a:lnSpc>
                        <a:spcBef>
                          <a:spcPct val="80000"/>
                        </a:spcBef>
                        <a:spcAft>
                          <a:spcPct val="0"/>
                        </a:spcAft>
                        <a:buClrTx/>
                        <a:buSzTx/>
                        <a:buFont typeface="Wingdings" pitchFamily="2" charset="2"/>
                        <a:buNone/>
                        <a:tabLst/>
                      </a:pPr>
                      <a:r>
                        <a:rPr kumimoji="0" lang="en-US" sz="2400" b="1" i="0" u="none" strike="noStrike" cap="none" normalizeH="0" baseline="0" dirty="0">
                          <a:ln>
                            <a:noFill/>
                          </a:ln>
                          <a:solidFill>
                            <a:schemeClr val="tx2"/>
                          </a:solidFill>
                          <a:effectLst/>
                          <a:latin typeface="+mn-lt"/>
                        </a:rPr>
                        <a:t>Inter-rater (or          </a:t>
                      </a:r>
                    </a:p>
                    <a:p>
                      <a:pPr marL="0" marR="0" lvl="0" indent="0" algn="l" defTabSz="914400" rtl="0" eaLnBrk="0" fontAlgn="base" latinLnBrk="0" hangingPunct="0">
                        <a:lnSpc>
                          <a:spcPct val="65000"/>
                        </a:lnSpc>
                        <a:spcBef>
                          <a:spcPct val="40000"/>
                        </a:spcBef>
                        <a:spcAft>
                          <a:spcPct val="0"/>
                        </a:spcAft>
                        <a:buClrTx/>
                        <a:buSzTx/>
                        <a:buFont typeface="Wingdings" pitchFamily="2" charset="2"/>
                        <a:buNone/>
                        <a:tabLst/>
                      </a:pPr>
                      <a:r>
                        <a:rPr kumimoji="0" lang="en-US" sz="2400" b="1" i="0" u="none" strike="noStrike" cap="none" normalizeH="0" baseline="0" dirty="0">
                          <a:ln>
                            <a:noFill/>
                          </a:ln>
                          <a:solidFill>
                            <a:schemeClr val="tx2"/>
                          </a:solidFill>
                          <a:effectLst/>
                          <a:latin typeface="+mn-lt"/>
                        </a:rPr>
                        <a:t>    inter-scorer)</a:t>
                      </a:r>
                      <a:endParaRPr kumimoji="1" lang="en-US" sz="2800" b="0" i="0" u="none" strike="noStrike" cap="none" normalizeH="0" baseline="0" dirty="0">
                        <a:ln>
                          <a:noFill/>
                        </a:ln>
                        <a:solidFill>
                          <a:schemeClr val="tx1"/>
                        </a:solidFill>
                        <a:effectLst/>
                        <a:latin typeface="+mn-lt"/>
                      </a:endParaRPr>
                    </a:p>
                  </a:txBody>
                  <a:tcPr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0" lang="en-US" sz="2400" b="1" i="0" u="none" strike="noStrike" cap="none" normalizeH="0" baseline="0" dirty="0">
                          <a:ln>
                            <a:noFill/>
                          </a:ln>
                          <a:solidFill>
                            <a:schemeClr val="tx2"/>
                          </a:solidFill>
                          <a:effectLst/>
                          <a:latin typeface="+mn-lt"/>
                        </a:rPr>
                        <a:t>Two or more raters who administer and score a test come to similar conclusions</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B001C7A8-C465-64E6-DE43-762C965C9DF0}"/>
              </a:ext>
            </a:extLst>
          </p:cNvPr>
          <p:cNvSpPr>
            <a:spLocks noGrp="1" noChangeArrowheads="1"/>
          </p:cNvSpPr>
          <p:nvPr>
            <p:ph type="title"/>
          </p:nvPr>
        </p:nvSpPr>
        <p:spPr>
          <a:xfrm>
            <a:off x="2667000" y="381000"/>
            <a:ext cx="7772400" cy="551688"/>
          </a:xfrm>
        </p:spPr>
        <p:txBody>
          <a:bodyPr>
            <a:noAutofit/>
          </a:bodyPr>
          <a:lstStyle/>
          <a:p>
            <a:pPr algn="ctr"/>
            <a:r>
              <a:rPr lang="en-US" altLang="en-US" dirty="0"/>
              <a:t>Types of Validity</a:t>
            </a:r>
          </a:p>
        </p:txBody>
      </p:sp>
      <p:graphicFrame>
        <p:nvGraphicFramePr>
          <p:cNvPr id="154627" name="Group 3">
            <a:extLst>
              <a:ext uri="{FF2B5EF4-FFF2-40B4-BE49-F238E27FC236}">
                <a16:creationId xmlns:a16="http://schemas.microsoft.com/office/drawing/2014/main" id="{991221AD-E045-B57E-019B-29232701C1DA}"/>
              </a:ext>
            </a:extLst>
          </p:cNvPr>
          <p:cNvGraphicFramePr>
            <a:graphicFrameLocks noGrp="1"/>
          </p:cNvGraphicFramePr>
          <p:nvPr>
            <p:ph type="tbl" idx="1"/>
            <p:extLst>
              <p:ext uri="{D42A27DB-BD31-4B8C-83A1-F6EECF244321}">
                <p14:modId xmlns:p14="http://schemas.microsoft.com/office/powerpoint/2010/main" val="1659593421"/>
              </p:ext>
            </p:extLst>
          </p:nvPr>
        </p:nvGraphicFramePr>
        <p:xfrm>
          <a:off x="2667000" y="1389888"/>
          <a:ext cx="7772400" cy="4800600"/>
        </p:xfrm>
        <a:graphic>
          <a:graphicData uri="http://schemas.openxmlformats.org/drawingml/2006/table">
            <a:tbl>
              <a:tblPr firstRow="1"/>
              <a:tblGrid>
                <a:gridCol w="2179637">
                  <a:extLst>
                    <a:ext uri="{9D8B030D-6E8A-4147-A177-3AD203B41FA5}">
                      <a16:colId xmlns:a16="http://schemas.microsoft.com/office/drawing/2014/main" val="20000"/>
                    </a:ext>
                  </a:extLst>
                </a:gridCol>
                <a:gridCol w="5592763">
                  <a:extLst>
                    <a:ext uri="{9D8B030D-6E8A-4147-A177-3AD203B41FA5}">
                      <a16:colId xmlns:a16="http://schemas.microsoft.com/office/drawing/2014/main" val="20001"/>
                    </a:ext>
                  </a:extLst>
                </a:gridCol>
              </a:tblGrid>
              <a:tr h="685800">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2800" b="1" i="0" u="none" strike="noStrike" cap="none" normalizeH="0" baseline="0" dirty="0">
                          <a:ln>
                            <a:noFill/>
                          </a:ln>
                          <a:solidFill>
                            <a:schemeClr val="tx1"/>
                          </a:solidFill>
                          <a:effectLst/>
                          <a:latin typeface="+mn-lt"/>
                        </a:rPr>
                        <a:t>Type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1" lang="en-US" sz="2800" b="1" i="0" u="none" strike="noStrike" cap="none" normalizeH="0" baseline="0" dirty="0">
                          <a:ln>
                            <a:noFill/>
                          </a:ln>
                          <a:solidFill>
                            <a:schemeClr val="tx1"/>
                          </a:solidFill>
                          <a:effectLst/>
                          <a:latin typeface="+mn-lt"/>
                        </a:rPr>
                        <a:t>Description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5800">
                <a:tc>
                  <a:txBody>
                    <a:bodyPr/>
                    <a:lstStyle/>
                    <a:p>
                      <a:pPr marL="0" marR="0" lvl="0" indent="0" algn="l" defTabSz="914400" rtl="0" eaLnBrk="0" fontAlgn="base" latinLnBrk="0" hangingPunct="0">
                        <a:lnSpc>
                          <a:spcPct val="150000"/>
                        </a:lnSpc>
                        <a:spcBef>
                          <a:spcPct val="70000"/>
                        </a:spcBef>
                        <a:spcAft>
                          <a:spcPct val="0"/>
                        </a:spcAft>
                        <a:buClrTx/>
                        <a:buSzTx/>
                        <a:buFont typeface="Wingdings" pitchFamily="2" charset="2"/>
                        <a:buNone/>
                        <a:tabLst/>
                      </a:pPr>
                      <a:r>
                        <a:rPr kumimoji="0" lang="en-US" sz="2400" b="1" i="0" u="none" strike="noStrike" cap="none" normalizeH="0" baseline="0" dirty="0">
                          <a:ln>
                            <a:noFill/>
                          </a:ln>
                          <a:solidFill>
                            <a:schemeClr val="tx2"/>
                          </a:solidFill>
                          <a:effectLst/>
                          <a:latin typeface="+mn-lt"/>
                        </a:rPr>
                        <a:t>Face </a:t>
                      </a:r>
                      <a:endParaRPr kumimoji="1" lang="en-US" sz="2800" b="0" i="0" u="none" strike="noStrike" cap="none" normalizeH="0" baseline="0" dirty="0">
                        <a:ln>
                          <a:noFill/>
                        </a:ln>
                        <a:solidFill>
                          <a:schemeClr val="tx1"/>
                        </a:solidFill>
                        <a:effectLst/>
                        <a:latin typeface="+mn-lt"/>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0" lang="en-US" sz="2400" b="1" i="0" u="none" strike="noStrike" cap="none" normalizeH="0" baseline="0">
                          <a:ln>
                            <a:noFill/>
                          </a:ln>
                          <a:solidFill>
                            <a:schemeClr val="tx2"/>
                          </a:solidFill>
                          <a:effectLst/>
                          <a:latin typeface="+mn-lt"/>
                        </a:rPr>
                        <a:t>Test appears to measure what it is supposed to measure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5800">
                <a:tc>
                  <a:txBody>
                    <a:bodyPr/>
                    <a:lstStyle/>
                    <a:p>
                      <a:pPr marL="0" marR="0" lvl="0" indent="0" algn="l" defTabSz="914400" rtl="0" eaLnBrk="0" fontAlgn="base" latinLnBrk="0" hangingPunct="0">
                        <a:lnSpc>
                          <a:spcPct val="100000"/>
                        </a:lnSpc>
                        <a:spcBef>
                          <a:spcPct val="70000"/>
                        </a:spcBef>
                        <a:spcAft>
                          <a:spcPct val="0"/>
                        </a:spcAft>
                        <a:buClrTx/>
                        <a:buSzTx/>
                        <a:buFont typeface="Wingdings" pitchFamily="2" charset="2"/>
                        <a:buNone/>
                        <a:tabLst/>
                      </a:pPr>
                      <a:r>
                        <a:rPr kumimoji="0" lang="en-US" sz="2400" b="1" i="0" u="none" strike="noStrike" cap="none" normalizeH="0" baseline="0" dirty="0">
                          <a:ln>
                            <a:noFill/>
                          </a:ln>
                          <a:solidFill>
                            <a:schemeClr val="tx2"/>
                          </a:solidFill>
                          <a:effectLst/>
                          <a:latin typeface="+mn-lt"/>
                        </a:rPr>
                        <a:t>Content</a:t>
                      </a:r>
                      <a:endParaRPr kumimoji="1" lang="en-US" sz="2800" b="0" i="0" u="none" strike="noStrike" cap="none" normalizeH="0" baseline="0" dirty="0">
                        <a:ln>
                          <a:noFill/>
                        </a:ln>
                        <a:solidFill>
                          <a:schemeClr val="tx1"/>
                        </a:solidFill>
                        <a:effectLst/>
                        <a:latin typeface="+mn-lt"/>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0" lang="en-US" sz="2400" b="1" i="0" u="none" strike="noStrike" cap="none" normalizeH="0" baseline="0">
                          <a:ln>
                            <a:noFill/>
                          </a:ln>
                          <a:solidFill>
                            <a:schemeClr val="tx2"/>
                          </a:solidFill>
                          <a:effectLst/>
                          <a:latin typeface="+mn-lt"/>
                        </a:rPr>
                        <a:t>Test assesses all important aspects of phenomenon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800">
                <a:tc>
                  <a:txBody>
                    <a:bodyPr/>
                    <a:lstStyle/>
                    <a:p>
                      <a:pPr marL="0" marR="0" lvl="0" indent="0" algn="l" defTabSz="914400" rtl="0" eaLnBrk="0" fontAlgn="base" latinLnBrk="0" hangingPunct="0">
                        <a:lnSpc>
                          <a:spcPct val="160000"/>
                        </a:lnSpc>
                        <a:spcBef>
                          <a:spcPct val="70000"/>
                        </a:spcBef>
                        <a:spcAft>
                          <a:spcPct val="0"/>
                        </a:spcAft>
                        <a:buClrTx/>
                        <a:buSzTx/>
                        <a:buFont typeface="Wingdings" pitchFamily="2" charset="2"/>
                        <a:buNone/>
                        <a:tabLst/>
                      </a:pPr>
                      <a:r>
                        <a:rPr kumimoji="0" lang="en-US" sz="2400" b="1" i="0" u="none" strike="noStrike" cap="none" normalizeH="0" baseline="0" dirty="0">
                          <a:ln>
                            <a:noFill/>
                          </a:ln>
                          <a:solidFill>
                            <a:schemeClr val="tx2"/>
                          </a:solidFill>
                          <a:effectLst/>
                          <a:latin typeface="+mn-lt"/>
                        </a:rPr>
                        <a:t>Concurrent</a:t>
                      </a:r>
                      <a:endParaRPr kumimoji="1" lang="en-US" sz="2800" b="0" i="0" u="none" strike="noStrike" cap="none" normalizeH="0" baseline="0" dirty="0">
                        <a:ln>
                          <a:noFill/>
                        </a:ln>
                        <a:solidFill>
                          <a:schemeClr val="tx1"/>
                        </a:solidFill>
                        <a:effectLst/>
                        <a:latin typeface="+mn-lt"/>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0" lang="en-US" sz="2400" b="1" i="0" u="none" strike="noStrike" cap="none" normalizeH="0" baseline="0" dirty="0">
                          <a:ln>
                            <a:noFill/>
                          </a:ln>
                          <a:solidFill>
                            <a:schemeClr val="tx2"/>
                          </a:solidFill>
                          <a:effectLst/>
                          <a:latin typeface="+mn-lt"/>
                        </a:rPr>
                        <a:t>Test yields the same results as other measures of the same behavior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5800">
                <a:tc>
                  <a:txBody>
                    <a:bodyPr/>
                    <a:lstStyle/>
                    <a:p>
                      <a:pPr marL="0" marR="0" lvl="0" indent="0" algn="l" defTabSz="914400" rtl="0" eaLnBrk="0" fontAlgn="base" latinLnBrk="0" hangingPunct="0">
                        <a:lnSpc>
                          <a:spcPct val="160000"/>
                        </a:lnSpc>
                        <a:spcBef>
                          <a:spcPct val="70000"/>
                        </a:spcBef>
                        <a:spcAft>
                          <a:spcPct val="0"/>
                        </a:spcAft>
                        <a:buClrTx/>
                        <a:buSzTx/>
                        <a:buFont typeface="Wingdings" pitchFamily="2" charset="2"/>
                        <a:buNone/>
                        <a:tabLst/>
                      </a:pPr>
                      <a:r>
                        <a:rPr kumimoji="0" lang="en-US" sz="2400" b="1" i="0" u="none" strike="noStrike" cap="none" normalizeH="0" baseline="0" dirty="0">
                          <a:ln>
                            <a:noFill/>
                          </a:ln>
                          <a:solidFill>
                            <a:schemeClr val="tx2"/>
                          </a:solidFill>
                          <a:effectLst/>
                          <a:latin typeface="+mn-lt"/>
                        </a:rPr>
                        <a:t>Predictive</a:t>
                      </a:r>
                      <a:endParaRPr kumimoji="1" lang="en-US" sz="2800" b="0" i="0" u="none" strike="noStrike" cap="none" normalizeH="0" baseline="0" dirty="0">
                        <a:ln>
                          <a:noFill/>
                        </a:ln>
                        <a:solidFill>
                          <a:schemeClr val="tx1"/>
                        </a:solidFill>
                        <a:effectLst/>
                        <a:latin typeface="+mn-lt"/>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0" lang="en-US" sz="2400" b="1" i="0" u="none" strike="noStrike" cap="none" normalizeH="0" baseline="0" dirty="0">
                          <a:ln>
                            <a:noFill/>
                          </a:ln>
                          <a:solidFill>
                            <a:schemeClr val="tx2"/>
                          </a:solidFill>
                          <a:effectLst/>
                          <a:latin typeface="+mn-lt"/>
                        </a:rPr>
                        <a:t>Test predicts the behavior it is supposed to measure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5800">
                <a:tc>
                  <a:txBody>
                    <a:bodyPr/>
                    <a:lstStyle/>
                    <a:p>
                      <a:pPr marL="0" marR="0" lvl="0" indent="0" algn="l" defTabSz="914400" rtl="0" eaLnBrk="0" fontAlgn="base" latinLnBrk="0" hangingPunct="0">
                        <a:lnSpc>
                          <a:spcPct val="160000"/>
                        </a:lnSpc>
                        <a:spcBef>
                          <a:spcPct val="70000"/>
                        </a:spcBef>
                        <a:spcAft>
                          <a:spcPct val="0"/>
                        </a:spcAft>
                        <a:buClrTx/>
                        <a:buSzTx/>
                        <a:buFont typeface="Wingdings" pitchFamily="2" charset="2"/>
                        <a:buNone/>
                        <a:tabLst/>
                      </a:pPr>
                      <a:r>
                        <a:rPr kumimoji="0" lang="en-US" sz="2400" b="1" i="0" u="none" strike="noStrike" cap="none" normalizeH="0" baseline="0" dirty="0">
                          <a:ln>
                            <a:noFill/>
                          </a:ln>
                          <a:solidFill>
                            <a:schemeClr val="tx2"/>
                          </a:solidFill>
                          <a:effectLst/>
                          <a:latin typeface="+mn-lt"/>
                        </a:rPr>
                        <a:t>Construct</a:t>
                      </a:r>
                      <a:endParaRPr kumimoji="1" lang="en-US" sz="2800" b="0" i="0" u="none" strike="noStrike" cap="none" normalizeH="0" baseline="0" dirty="0">
                        <a:ln>
                          <a:noFill/>
                        </a:ln>
                        <a:solidFill>
                          <a:schemeClr val="tx1"/>
                        </a:solidFill>
                        <a:effectLst/>
                        <a:latin typeface="+mn-lt"/>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1"/>
                        </a:buClr>
                        <a:buSzPct val="70000"/>
                        <a:buFont typeface="Monotype Sorts" pitchFamily="2" charset="2"/>
                        <a:buNone/>
                        <a:tabLst/>
                      </a:pPr>
                      <a:r>
                        <a:rPr kumimoji="0" lang="en-US" sz="2400" b="1" i="0" u="none" strike="noStrike" cap="none" normalizeH="0" baseline="0" dirty="0">
                          <a:ln>
                            <a:noFill/>
                          </a:ln>
                          <a:solidFill>
                            <a:schemeClr val="tx2"/>
                          </a:solidFill>
                          <a:effectLst/>
                          <a:latin typeface="+mn-lt"/>
                        </a:rPr>
                        <a:t>Test measures what it is supposed to measure and not something else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B84F9-670E-9D30-01D6-B3D95DDFF7DF}"/>
              </a:ext>
            </a:extLst>
          </p:cNvPr>
          <p:cNvSpPr>
            <a:spLocks noGrp="1"/>
          </p:cNvSpPr>
          <p:nvPr>
            <p:ph type="title"/>
          </p:nvPr>
        </p:nvSpPr>
        <p:spPr>
          <a:xfrm>
            <a:off x="467578" y="0"/>
            <a:ext cx="9950103" cy="1507376"/>
          </a:xfrm>
        </p:spPr>
        <p:txBody>
          <a:bodyPr/>
          <a:lstStyle/>
          <a:p>
            <a:r>
              <a:rPr lang="en-US" dirty="0"/>
              <a:t>Introductions </a:t>
            </a:r>
          </a:p>
        </p:txBody>
      </p:sp>
      <p:pic>
        <p:nvPicPr>
          <p:cNvPr id="5" name="Content Placeholder 4" descr="A group of people dressed in business formal attire meet in a large corporate atrium. The two men shake hands while the women in the group smile at them.">
            <a:extLst>
              <a:ext uri="{FF2B5EF4-FFF2-40B4-BE49-F238E27FC236}">
                <a16:creationId xmlns:a16="http://schemas.microsoft.com/office/drawing/2014/main" id="{C04ED7C0-1D36-D9D0-317D-CAB3D82626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02327" y="2050629"/>
            <a:ext cx="5880604" cy="3920403"/>
          </a:xfrm>
        </p:spPr>
      </p:pic>
    </p:spTree>
    <p:extLst>
      <p:ext uri="{BB962C8B-B14F-4D97-AF65-F5344CB8AC3E}">
        <p14:creationId xmlns:p14="http://schemas.microsoft.com/office/powerpoint/2010/main" val="2443723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D6AD0-E116-127D-026B-CCECF98DEE53}"/>
              </a:ext>
            </a:extLst>
          </p:cNvPr>
          <p:cNvSpPr>
            <a:spLocks noGrp="1"/>
          </p:cNvSpPr>
          <p:nvPr>
            <p:ph type="title"/>
          </p:nvPr>
        </p:nvSpPr>
        <p:spPr>
          <a:xfrm>
            <a:off x="1077362" y="330012"/>
            <a:ext cx="9950103" cy="587158"/>
          </a:xfrm>
        </p:spPr>
        <p:txBody>
          <a:bodyPr>
            <a:normAutofit fontScale="90000"/>
          </a:bodyPr>
          <a:lstStyle/>
          <a:p>
            <a:pPr algn="ctr"/>
            <a:r>
              <a:rPr lang="en-US" dirty="0"/>
              <a:t>Standard Error of Measurement (SEM)</a:t>
            </a:r>
          </a:p>
        </p:txBody>
      </p:sp>
      <p:sp>
        <p:nvSpPr>
          <p:cNvPr id="3" name="Content Placeholder 2">
            <a:extLst>
              <a:ext uri="{FF2B5EF4-FFF2-40B4-BE49-F238E27FC236}">
                <a16:creationId xmlns:a16="http://schemas.microsoft.com/office/drawing/2014/main" id="{00D7F06C-3EE7-4578-7325-064F847A88A0}"/>
              </a:ext>
            </a:extLst>
          </p:cNvPr>
          <p:cNvSpPr>
            <a:spLocks noGrp="1"/>
          </p:cNvSpPr>
          <p:nvPr>
            <p:ph idx="1"/>
          </p:nvPr>
        </p:nvSpPr>
        <p:spPr>
          <a:xfrm>
            <a:off x="1077362" y="1197864"/>
            <a:ext cx="9950103" cy="5202936"/>
          </a:xfrm>
        </p:spPr>
        <p:txBody>
          <a:bodyPr>
            <a:normAutofit fontScale="77500" lnSpcReduction="20000"/>
          </a:bodyPr>
          <a:lstStyle/>
          <a:p>
            <a:r>
              <a:rPr lang="en-US" sz="3400" dirty="0"/>
              <a:t>The error associated with a single score</a:t>
            </a:r>
          </a:p>
          <a:p>
            <a:r>
              <a:rPr lang="en-US" sz="3400" dirty="0"/>
              <a:t>Used to construct Confidence Intervals</a:t>
            </a:r>
          </a:p>
          <a:p>
            <a:r>
              <a:rPr lang="en-US" sz="3400" dirty="0"/>
              <a:t>Mandated use in reporting out results </a:t>
            </a:r>
          </a:p>
          <a:p>
            <a:r>
              <a:rPr lang="en-US" sz="3400" dirty="0"/>
              <a:t>For example:</a:t>
            </a:r>
          </a:p>
          <a:p>
            <a:pPr lvl="1"/>
            <a:r>
              <a:rPr lang="en-US" sz="3400" dirty="0"/>
              <a:t>SEM = 3</a:t>
            </a:r>
          </a:p>
          <a:p>
            <a:pPr lvl="1"/>
            <a:r>
              <a:rPr lang="en-US" sz="3400" dirty="0"/>
              <a:t>Obtained Score = 72</a:t>
            </a:r>
          </a:p>
          <a:p>
            <a:pPr lvl="1"/>
            <a:r>
              <a:rPr lang="en-US" sz="3400" dirty="0"/>
              <a:t>Confidence Interval (band) = Obtained score + and – the SEM   Confidence Band = 69 – 75</a:t>
            </a:r>
          </a:p>
          <a:p>
            <a:pPr lvl="1"/>
            <a:endParaRPr lang="en-US" sz="3400" dirty="0"/>
          </a:p>
          <a:p>
            <a:pPr lvl="1"/>
            <a:r>
              <a:rPr lang="en-US" sz="3400" dirty="0">
                <a:solidFill>
                  <a:srgbClr val="C00000"/>
                </a:solidFill>
              </a:rPr>
              <a:t>When would this be important?</a:t>
            </a:r>
          </a:p>
          <a:p>
            <a:endParaRPr lang="en-US" dirty="0"/>
          </a:p>
        </p:txBody>
      </p:sp>
    </p:spTree>
    <p:extLst>
      <p:ext uri="{BB962C8B-B14F-4D97-AF65-F5344CB8AC3E}">
        <p14:creationId xmlns:p14="http://schemas.microsoft.com/office/powerpoint/2010/main" val="156877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wipe(left)">
                                      <p:cBhvr>
                                        <p:cTn id="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489F7-4DE6-5AF6-929F-F006E3D88459}"/>
              </a:ext>
            </a:extLst>
          </p:cNvPr>
          <p:cNvSpPr>
            <a:spLocks noGrp="1"/>
          </p:cNvSpPr>
          <p:nvPr>
            <p:ph type="title"/>
          </p:nvPr>
        </p:nvSpPr>
        <p:spPr>
          <a:xfrm>
            <a:off x="1077361" y="939890"/>
            <a:ext cx="9950103" cy="559726"/>
          </a:xfrm>
        </p:spPr>
        <p:txBody>
          <a:bodyPr>
            <a:normAutofit fontScale="90000"/>
          </a:bodyPr>
          <a:lstStyle/>
          <a:p>
            <a:r>
              <a:rPr lang="en-US" dirty="0"/>
              <a:t>Intellectual Disability VT Dept. of Ed Rules &amp; Regulations</a:t>
            </a:r>
          </a:p>
        </p:txBody>
      </p:sp>
      <p:sp>
        <p:nvSpPr>
          <p:cNvPr id="3" name="Content Placeholder 2">
            <a:extLst>
              <a:ext uri="{FF2B5EF4-FFF2-40B4-BE49-F238E27FC236}">
                <a16:creationId xmlns:a16="http://schemas.microsoft.com/office/drawing/2014/main" id="{40786944-D4FE-71E2-4A44-5ECBD9D176B0}"/>
              </a:ext>
            </a:extLst>
          </p:cNvPr>
          <p:cNvSpPr>
            <a:spLocks noGrp="1"/>
          </p:cNvSpPr>
          <p:nvPr>
            <p:ph idx="1"/>
          </p:nvPr>
        </p:nvSpPr>
        <p:spPr>
          <a:xfrm>
            <a:off x="1077362" y="1895578"/>
            <a:ext cx="9950103" cy="4962422"/>
          </a:xfrm>
        </p:spPr>
        <p:txBody>
          <a:bodyPr/>
          <a:lstStyle/>
          <a:p>
            <a:pPr marL="0" indent="0">
              <a:buNone/>
            </a:pPr>
            <a:r>
              <a:rPr lang="en-US" sz="2400" dirty="0"/>
              <a:t>(e) Intellectual disability means a delay in learning of sufficient magnitude to cause a student's performance to fall at or below -1.5 standard deviations from the mean of a test of intellectual ability, existing concurrently with deficits in adaptive behavior.</a:t>
            </a:r>
            <a:endParaRPr lang="en-US" sz="2000" dirty="0"/>
          </a:p>
        </p:txBody>
      </p:sp>
    </p:spTree>
    <p:extLst>
      <p:ext uri="{BB962C8B-B14F-4D97-AF65-F5344CB8AC3E}">
        <p14:creationId xmlns:p14="http://schemas.microsoft.com/office/powerpoint/2010/main" val="2454831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E8CC0-9105-3F35-BE11-C1A1F10DD15C}"/>
              </a:ext>
            </a:extLst>
          </p:cNvPr>
          <p:cNvSpPr>
            <a:spLocks noGrp="1"/>
          </p:cNvSpPr>
          <p:nvPr>
            <p:ph type="title"/>
          </p:nvPr>
        </p:nvSpPr>
        <p:spPr>
          <a:xfrm>
            <a:off x="1077362" y="720434"/>
            <a:ext cx="9950103" cy="578014"/>
          </a:xfrm>
        </p:spPr>
        <p:txBody>
          <a:bodyPr>
            <a:normAutofit fontScale="90000"/>
          </a:bodyPr>
          <a:lstStyle/>
          <a:p>
            <a:pPr algn="ctr"/>
            <a:r>
              <a:rPr lang="en-US" dirty="0"/>
              <a:t>Intellectual Disability – VT Dept. of Disabilities, Aging, and Independent Living  </a:t>
            </a:r>
          </a:p>
        </p:txBody>
      </p:sp>
      <p:sp>
        <p:nvSpPr>
          <p:cNvPr id="3" name="Content Placeholder 2">
            <a:extLst>
              <a:ext uri="{FF2B5EF4-FFF2-40B4-BE49-F238E27FC236}">
                <a16:creationId xmlns:a16="http://schemas.microsoft.com/office/drawing/2014/main" id="{FE3D39C0-2343-02CD-AFFB-979C2C4C62A9}"/>
              </a:ext>
            </a:extLst>
          </p:cNvPr>
          <p:cNvSpPr>
            <a:spLocks noGrp="1"/>
          </p:cNvSpPr>
          <p:nvPr>
            <p:ph idx="1"/>
          </p:nvPr>
        </p:nvSpPr>
        <p:spPr>
          <a:xfrm>
            <a:off x="2680136" y="1452786"/>
            <a:ext cx="8389789" cy="4911438"/>
          </a:xfrm>
        </p:spPr>
        <p:txBody>
          <a:bodyPr>
            <a:noAutofit/>
          </a:bodyPr>
          <a:lstStyle/>
          <a:p>
            <a:r>
              <a:rPr lang="en-US" sz="1700" dirty="0"/>
              <a:t>(a) “Intellectual disability” means significantly sub-average cognitive functioning that is at least two standard deviations below the mean for a similar age normative comparison group. On most tests, this is documented by a full scale score of 70 or below on an appropriate norm-referenced standardized test of intelligence and resulting in significant deficits in adaptive behavior manifested before age 18.</a:t>
            </a:r>
          </a:p>
          <a:p>
            <a:endParaRPr lang="en-US" sz="1700" dirty="0"/>
          </a:p>
          <a:p>
            <a:r>
              <a:rPr lang="en-US" sz="1700" dirty="0"/>
              <a:t>(b) The most universally used standardized intelligence test for school-aged children up to age 16 is the Wechsler Intelligence Scale for Children (WISC), current edition. The most universally used measure for children over age 16 and adults is the Wechsler Adult Intelligence Scale (WAIS), current edition. </a:t>
            </a:r>
            <a:r>
              <a:rPr lang="en-US" sz="1700" b="1" dirty="0">
                <a:solidFill>
                  <a:srgbClr val="C00000"/>
                </a:solidFill>
              </a:rPr>
              <a:t>For people with language, motor, or hearing disabilities, a combination of assessment methods shall be used and the psychologist shall use clinical judgment to determine the best tests to use for the individual. Diagnosis based on interpretation of test results takes into account a standard error of measurement for the test used</a:t>
            </a:r>
          </a:p>
        </p:txBody>
      </p:sp>
      <p:sp>
        <p:nvSpPr>
          <p:cNvPr id="4" name="TextBox 3">
            <a:extLst>
              <a:ext uri="{FF2B5EF4-FFF2-40B4-BE49-F238E27FC236}">
                <a16:creationId xmlns:a16="http://schemas.microsoft.com/office/drawing/2014/main" id="{2FCC6618-4340-89EE-E5A8-302256DED0BA}"/>
              </a:ext>
            </a:extLst>
          </p:cNvPr>
          <p:cNvSpPr txBox="1"/>
          <p:nvPr/>
        </p:nvSpPr>
        <p:spPr>
          <a:xfrm rot="18689262">
            <a:off x="-5803" y="1610033"/>
            <a:ext cx="4009053" cy="2308324"/>
          </a:xfrm>
          <a:prstGeom prst="rect">
            <a:avLst/>
          </a:prstGeom>
          <a:noFill/>
        </p:spPr>
        <p:txBody>
          <a:bodyPr wrap="square" rtlCol="0">
            <a:spAutoFit/>
          </a:bodyPr>
          <a:lstStyle/>
          <a:p>
            <a:r>
              <a:rPr lang="en-US" sz="4800" b="1" dirty="0">
                <a:solidFill>
                  <a:srgbClr val="C00000"/>
                </a:solidFill>
              </a:rPr>
              <a:t>Beware Regulatory Myth</a:t>
            </a:r>
          </a:p>
        </p:txBody>
      </p:sp>
    </p:spTree>
    <p:extLst>
      <p:ext uri="{BB962C8B-B14F-4D97-AF65-F5344CB8AC3E}">
        <p14:creationId xmlns:p14="http://schemas.microsoft.com/office/powerpoint/2010/main" val="64358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D6AD0-E116-127D-026B-CCECF98DEE53}"/>
              </a:ext>
            </a:extLst>
          </p:cNvPr>
          <p:cNvSpPr>
            <a:spLocks noGrp="1"/>
          </p:cNvSpPr>
          <p:nvPr>
            <p:ph type="title"/>
          </p:nvPr>
        </p:nvSpPr>
        <p:spPr>
          <a:xfrm>
            <a:off x="1077362" y="330012"/>
            <a:ext cx="9950103" cy="587158"/>
          </a:xfrm>
        </p:spPr>
        <p:txBody>
          <a:bodyPr>
            <a:noAutofit/>
          </a:bodyPr>
          <a:lstStyle/>
          <a:p>
            <a:pPr algn="ctr"/>
            <a:r>
              <a:rPr lang="en-US" dirty="0"/>
              <a:t>Standard Error of Measurement (SEM)</a:t>
            </a:r>
          </a:p>
        </p:txBody>
      </p:sp>
      <p:sp>
        <p:nvSpPr>
          <p:cNvPr id="3" name="Content Placeholder 2">
            <a:extLst>
              <a:ext uri="{FF2B5EF4-FFF2-40B4-BE49-F238E27FC236}">
                <a16:creationId xmlns:a16="http://schemas.microsoft.com/office/drawing/2014/main" id="{00D7F06C-3EE7-4578-7325-064F847A88A0}"/>
              </a:ext>
            </a:extLst>
          </p:cNvPr>
          <p:cNvSpPr>
            <a:spLocks noGrp="1"/>
          </p:cNvSpPr>
          <p:nvPr>
            <p:ph idx="1"/>
          </p:nvPr>
        </p:nvSpPr>
        <p:spPr>
          <a:xfrm>
            <a:off x="1077362" y="1197864"/>
            <a:ext cx="9950103" cy="5202936"/>
          </a:xfrm>
        </p:spPr>
        <p:txBody>
          <a:bodyPr>
            <a:normAutofit fontScale="92500"/>
          </a:bodyPr>
          <a:lstStyle/>
          <a:p>
            <a:r>
              <a:rPr lang="en-US" sz="3400" dirty="0"/>
              <a:t>The error associated with a single score</a:t>
            </a:r>
          </a:p>
          <a:p>
            <a:r>
              <a:rPr lang="en-US" sz="3400" dirty="0"/>
              <a:t>Used to construct Confidence Intervals</a:t>
            </a:r>
          </a:p>
          <a:p>
            <a:r>
              <a:rPr lang="en-US" sz="3400" dirty="0"/>
              <a:t>Mandated use in reporting out results </a:t>
            </a:r>
          </a:p>
          <a:p>
            <a:r>
              <a:rPr lang="en-US" sz="3400" dirty="0"/>
              <a:t>For example:</a:t>
            </a:r>
          </a:p>
          <a:p>
            <a:pPr lvl="1"/>
            <a:r>
              <a:rPr lang="en-US" sz="3400" dirty="0"/>
              <a:t>SEM = 3</a:t>
            </a:r>
          </a:p>
          <a:p>
            <a:pPr lvl="1"/>
            <a:r>
              <a:rPr lang="en-US" sz="3400" dirty="0"/>
              <a:t>Obtained Score = 72</a:t>
            </a:r>
          </a:p>
          <a:p>
            <a:pPr lvl="1"/>
            <a:r>
              <a:rPr lang="en-US" sz="3400" dirty="0"/>
              <a:t>Confidence Interval (band) = Obtained score + and – the SEM = 69 – 75</a:t>
            </a:r>
          </a:p>
          <a:p>
            <a:pPr lvl="1"/>
            <a:endParaRPr lang="en-US" sz="3400" dirty="0"/>
          </a:p>
          <a:p>
            <a:endParaRPr lang="en-US" dirty="0"/>
          </a:p>
        </p:txBody>
      </p:sp>
    </p:spTree>
    <p:extLst>
      <p:ext uri="{BB962C8B-B14F-4D97-AF65-F5344CB8AC3E}">
        <p14:creationId xmlns:p14="http://schemas.microsoft.com/office/powerpoint/2010/main" val="3960731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4E7EBA-3B32-F964-4C0C-2B9A26B36748}"/>
              </a:ext>
            </a:extLst>
          </p:cNvPr>
          <p:cNvSpPr>
            <a:spLocks noGrp="1"/>
          </p:cNvSpPr>
          <p:nvPr>
            <p:ph type="title" idx="4294967295"/>
          </p:nvPr>
        </p:nvSpPr>
        <p:spPr>
          <a:xfrm>
            <a:off x="1077363" y="-1507376"/>
            <a:ext cx="9253754" cy="1507376"/>
          </a:xfrm>
        </p:spPr>
        <p:txBody>
          <a:bodyPr vert="horz" lIns="91440" tIns="45720" rIns="91440" bIns="45720" rtlCol="0" anchor="b">
            <a:normAutofit/>
          </a:bodyPr>
          <a:lstStyle/>
          <a:p>
            <a:r>
              <a:rPr lang="en-US" dirty="0">
                <a:solidFill>
                  <a:srgbClr val="ECECEC"/>
                </a:solidFill>
              </a:rPr>
              <a:t>Elwood’s Adaptive Behavior Composite score</a:t>
            </a:r>
          </a:p>
        </p:txBody>
      </p:sp>
      <p:pic>
        <p:nvPicPr>
          <p:cNvPr id="124930" name="Picture 2" descr="A chart showing a bell curve, percentile ranks, z scores, T scores, Weschler IQs, Weschler subtest scores, Stanford-Binet IQs, Stanford-Binet subtest scores, and Stanine. The middle of the bell curve is highlighted, showing that 34.13% of the results fell between +/- 1 standard deviation.">
            <a:extLst>
              <a:ext uri="{FF2B5EF4-FFF2-40B4-BE49-F238E27FC236}">
                <a16:creationId xmlns:a16="http://schemas.microsoft.com/office/drawing/2014/main" id="{70A11BB9-4DB1-E33A-5714-CA9D8E610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1" y="0"/>
            <a:ext cx="6475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B4DD14D-FB04-9469-D63A-341A7A1AF924}"/>
              </a:ext>
            </a:extLst>
          </p:cNvPr>
          <p:cNvSpPr txBox="1"/>
          <p:nvPr/>
        </p:nvSpPr>
        <p:spPr>
          <a:xfrm>
            <a:off x="7068312" y="1124712"/>
            <a:ext cx="4279392" cy="2031325"/>
          </a:xfrm>
          <a:prstGeom prst="rect">
            <a:avLst/>
          </a:prstGeom>
          <a:noFill/>
        </p:spPr>
        <p:txBody>
          <a:bodyPr wrap="square" rtlCol="0">
            <a:spAutoFit/>
          </a:bodyPr>
          <a:lstStyle/>
          <a:p>
            <a:r>
              <a:rPr lang="en-US" b="1" dirty="0">
                <a:solidFill>
                  <a:srgbClr val="C00000"/>
                </a:solidFill>
              </a:rPr>
              <a:t>Elwood obtained an Adaptive Behavior Composite score of 72 during this administration of the Vineland Adaptive Behavior Scale. Because there is error associated with all measurement, there is a 68% likelihood that his actual score falls within the range of 69 to 75.</a:t>
            </a:r>
          </a:p>
        </p:txBody>
      </p:sp>
      <p:cxnSp>
        <p:nvCxnSpPr>
          <p:cNvPr id="4" name="Straight Connector 3">
            <a:extLst>
              <a:ext uri="{FF2B5EF4-FFF2-40B4-BE49-F238E27FC236}">
                <a16:creationId xmlns:a16="http://schemas.microsoft.com/office/drawing/2014/main" id="{519277A3-B919-6BC9-4B61-090B16A4B364}"/>
              </a:ext>
              <a:ext uri="{C183D7F6-B498-43B3-948B-1728B52AA6E4}">
                <adec:decorative xmlns:adec="http://schemas.microsoft.com/office/drawing/2017/decorative" val="1"/>
              </a:ext>
            </a:extLst>
          </p:cNvPr>
          <p:cNvCxnSpPr/>
          <p:nvPr/>
        </p:nvCxnSpPr>
        <p:spPr>
          <a:xfrm>
            <a:off x="4224528" y="1728216"/>
            <a:ext cx="63093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0C500DC-BCB7-D5C2-B3CB-FF4E49003EFD}"/>
              </a:ext>
              <a:ext uri="{C183D7F6-B498-43B3-948B-1728B52AA6E4}">
                <adec:decorative xmlns:adec="http://schemas.microsoft.com/office/drawing/2017/decorative" val="1"/>
              </a:ext>
            </a:extLst>
          </p:cNvPr>
          <p:cNvCxnSpPr/>
          <p:nvPr/>
        </p:nvCxnSpPr>
        <p:spPr>
          <a:xfrm>
            <a:off x="3593592" y="1728216"/>
            <a:ext cx="63093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C151A-44DC-EA86-6F8C-C0A1D05D3ACB}"/>
              </a:ext>
            </a:extLst>
          </p:cNvPr>
          <p:cNvSpPr>
            <a:spLocks noGrp="1"/>
          </p:cNvSpPr>
          <p:nvPr>
            <p:ph type="title"/>
          </p:nvPr>
        </p:nvSpPr>
        <p:spPr>
          <a:xfrm>
            <a:off x="1077362" y="357444"/>
            <a:ext cx="9950103" cy="559726"/>
          </a:xfrm>
        </p:spPr>
        <p:txBody>
          <a:bodyPr>
            <a:noAutofit/>
          </a:bodyPr>
          <a:lstStyle/>
          <a:p>
            <a:pPr algn="ctr"/>
            <a:r>
              <a:rPr lang="en-US" dirty="0"/>
              <a:t>Kinds of Test Scores</a:t>
            </a:r>
          </a:p>
        </p:txBody>
      </p:sp>
      <p:sp>
        <p:nvSpPr>
          <p:cNvPr id="3" name="Content Placeholder 2">
            <a:extLst>
              <a:ext uri="{FF2B5EF4-FFF2-40B4-BE49-F238E27FC236}">
                <a16:creationId xmlns:a16="http://schemas.microsoft.com/office/drawing/2014/main" id="{D68F2EAB-577F-22B4-D64B-C4DA3F69B172}"/>
              </a:ext>
            </a:extLst>
          </p:cNvPr>
          <p:cNvSpPr>
            <a:spLocks noGrp="1"/>
          </p:cNvSpPr>
          <p:nvPr>
            <p:ph idx="1"/>
          </p:nvPr>
        </p:nvSpPr>
        <p:spPr>
          <a:xfrm>
            <a:off x="1077362" y="1069848"/>
            <a:ext cx="9950103" cy="4870982"/>
          </a:xfrm>
        </p:spPr>
        <p:txBody>
          <a:bodyPr/>
          <a:lstStyle/>
          <a:p>
            <a:r>
              <a:rPr lang="en-US" sz="3000" dirty="0"/>
              <a:t>Standard Scores</a:t>
            </a:r>
          </a:p>
          <a:p>
            <a:r>
              <a:rPr lang="en-US" sz="3000" dirty="0"/>
              <a:t>Percentile Ranks</a:t>
            </a:r>
          </a:p>
          <a:p>
            <a:r>
              <a:rPr lang="en-US" sz="3000" i="1" dirty="0"/>
              <a:t>Z</a:t>
            </a:r>
            <a:r>
              <a:rPr lang="en-US" sz="3000" dirty="0"/>
              <a:t> scores </a:t>
            </a:r>
          </a:p>
          <a:p>
            <a:r>
              <a:rPr lang="en-US" sz="3000" dirty="0"/>
              <a:t>T scores</a:t>
            </a:r>
          </a:p>
          <a:p>
            <a:r>
              <a:rPr lang="en-US" sz="3000" dirty="0"/>
              <a:t>Scale Scores</a:t>
            </a:r>
          </a:p>
          <a:p>
            <a:r>
              <a:rPr lang="en-US" sz="3000" dirty="0"/>
              <a:t>Developmental Scores (Age/Grade Equivalents) </a:t>
            </a:r>
          </a:p>
          <a:p>
            <a:pPr marL="0" indent="0">
              <a:buNone/>
            </a:pPr>
            <a:endParaRPr lang="en-US" sz="3000" dirty="0"/>
          </a:p>
          <a:p>
            <a:endParaRPr lang="en-US" dirty="0"/>
          </a:p>
        </p:txBody>
      </p:sp>
    </p:spTree>
    <p:extLst>
      <p:ext uri="{BB962C8B-B14F-4D97-AF65-F5344CB8AC3E}">
        <p14:creationId xmlns:p14="http://schemas.microsoft.com/office/powerpoint/2010/main" val="896477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4"/>
          <p:cNvSpPr>
            <a:spLocks noGrp="1" noChangeArrowheads="1"/>
          </p:cNvSpPr>
          <p:nvPr>
            <p:ph type="title"/>
          </p:nvPr>
        </p:nvSpPr>
        <p:spPr>
          <a:xfrm>
            <a:off x="2697163" y="0"/>
            <a:ext cx="7772400" cy="798732"/>
          </a:xfrm>
        </p:spPr>
        <p:txBody>
          <a:bodyPr/>
          <a:lstStyle/>
          <a:p>
            <a:r>
              <a:rPr lang="en-US" dirty="0"/>
              <a:t>Grade Equivalent Scores – Key Math</a:t>
            </a:r>
          </a:p>
        </p:txBody>
      </p:sp>
      <p:sp>
        <p:nvSpPr>
          <p:cNvPr id="40965" name="Text Box 5"/>
          <p:cNvSpPr txBox="1">
            <a:spLocks noChangeArrowheads="1"/>
          </p:cNvSpPr>
          <p:nvPr/>
        </p:nvSpPr>
        <p:spPr bwMode="auto">
          <a:xfrm>
            <a:off x="4860925" y="914400"/>
            <a:ext cx="3140075" cy="5940088"/>
          </a:xfrm>
          <a:prstGeom prst="rect">
            <a:avLst/>
          </a:prstGeom>
          <a:noFill/>
          <a:ln w="9525">
            <a:noFill/>
            <a:miter lim="800000"/>
            <a:headEnd/>
            <a:tailEnd/>
          </a:ln>
          <a:effectLst/>
        </p:spPr>
        <p:txBody>
          <a:bodyPr wrap="square">
            <a:spAutoFit/>
          </a:bodyPr>
          <a:lstStyle/>
          <a:p>
            <a:pPr marL="342900" indent="-342900"/>
            <a:r>
              <a:rPr lang="en-US" sz="2000" dirty="0"/>
              <a:t>Item 	Joey     Billy</a:t>
            </a:r>
          </a:p>
          <a:p>
            <a:pPr marL="342900" indent="-342900">
              <a:buFontTx/>
              <a:buAutoNum type="arabicPeriod"/>
            </a:pPr>
            <a:r>
              <a:rPr lang="en-US" sz="2000" dirty="0"/>
              <a:t>            1	1</a:t>
            </a:r>
          </a:p>
          <a:p>
            <a:pPr marL="342900" indent="-342900">
              <a:buFontTx/>
              <a:buAutoNum type="arabicPeriod"/>
            </a:pPr>
            <a:r>
              <a:rPr lang="en-US" sz="2000" dirty="0"/>
              <a:t>            1	1</a:t>
            </a:r>
          </a:p>
          <a:p>
            <a:pPr marL="342900" indent="-342900">
              <a:buFontTx/>
              <a:buAutoNum type="arabicPeriod"/>
            </a:pPr>
            <a:r>
              <a:rPr lang="en-US" sz="2000" dirty="0"/>
              <a:t>            1	0</a:t>
            </a:r>
          </a:p>
          <a:p>
            <a:pPr marL="342900" indent="-342900">
              <a:buFontTx/>
              <a:buAutoNum type="arabicPeriod"/>
            </a:pPr>
            <a:r>
              <a:rPr lang="en-US" sz="2000" dirty="0"/>
              <a:t>            1	1</a:t>
            </a:r>
          </a:p>
          <a:p>
            <a:pPr marL="342900" indent="-342900">
              <a:buFontTx/>
              <a:buAutoNum type="arabicPeriod"/>
            </a:pPr>
            <a:r>
              <a:rPr lang="en-US" sz="2000" dirty="0"/>
              <a:t>            1	0</a:t>
            </a:r>
          </a:p>
          <a:p>
            <a:pPr marL="342900" indent="-342900">
              <a:buFontTx/>
              <a:buAutoNum type="arabicPeriod"/>
            </a:pPr>
            <a:r>
              <a:rPr lang="en-US" sz="2000" dirty="0"/>
              <a:t>            1	1</a:t>
            </a:r>
          </a:p>
          <a:p>
            <a:pPr marL="342900" indent="-342900">
              <a:buFontTx/>
              <a:buAutoNum type="arabicPeriod"/>
            </a:pPr>
            <a:r>
              <a:rPr lang="en-US" sz="2000" dirty="0"/>
              <a:t>            1	0</a:t>
            </a:r>
          </a:p>
          <a:p>
            <a:pPr marL="342900" indent="-342900">
              <a:buFontTx/>
              <a:buAutoNum type="arabicPeriod"/>
            </a:pPr>
            <a:r>
              <a:rPr lang="en-US" sz="2000" dirty="0"/>
              <a:t>            0	0</a:t>
            </a:r>
          </a:p>
          <a:p>
            <a:pPr marL="342900" indent="-342900">
              <a:buFontTx/>
              <a:buAutoNum type="arabicPeriod"/>
            </a:pPr>
            <a:r>
              <a:rPr lang="en-US" sz="2000" dirty="0"/>
              <a:t>            1	1</a:t>
            </a:r>
          </a:p>
          <a:p>
            <a:pPr marL="342900" indent="-342900">
              <a:buFontTx/>
              <a:buAutoNum type="arabicPeriod"/>
            </a:pPr>
            <a:r>
              <a:rPr lang="en-US" sz="2000" dirty="0"/>
              <a:t>            0	0</a:t>
            </a:r>
          </a:p>
          <a:p>
            <a:pPr marL="342900" indent="-342900">
              <a:buFontTx/>
              <a:buAutoNum type="arabicPeriod"/>
            </a:pPr>
            <a:r>
              <a:rPr lang="en-US" sz="2000" dirty="0"/>
              <a:t>            0	0</a:t>
            </a:r>
          </a:p>
          <a:p>
            <a:pPr marL="342900" indent="-342900">
              <a:buFontTx/>
              <a:buAutoNum type="arabicPeriod"/>
            </a:pPr>
            <a:r>
              <a:rPr lang="en-US" sz="2000" dirty="0"/>
              <a:t>            0	1</a:t>
            </a:r>
          </a:p>
          <a:p>
            <a:pPr marL="342900" indent="-342900">
              <a:buFontTx/>
              <a:buAutoNum type="arabicPeriod"/>
            </a:pPr>
            <a:r>
              <a:rPr lang="en-US" sz="2000" dirty="0"/>
              <a:t>            0	0</a:t>
            </a:r>
          </a:p>
          <a:p>
            <a:pPr marL="342900" indent="-342900">
              <a:buFontTx/>
              <a:buAutoNum type="arabicPeriod"/>
            </a:pPr>
            <a:r>
              <a:rPr lang="en-US" sz="2000" dirty="0"/>
              <a:t>            0	1</a:t>
            </a:r>
          </a:p>
          <a:p>
            <a:pPr marL="342900" indent="-342900">
              <a:buFontTx/>
              <a:buAutoNum type="arabicPeriod"/>
            </a:pPr>
            <a:r>
              <a:rPr lang="en-US" sz="2000" dirty="0"/>
              <a:t>            0	1</a:t>
            </a:r>
          </a:p>
          <a:p>
            <a:pPr marL="342900" indent="-342900">
              <a:buFontTx/>
              <a:buAutoNum type="arabicPeriod"/>
            </a:pPr>
            <a:r>
              <a:rPr lang="en-US" sz="2000" dirty="0"/>
              <a:t>            0	0</a:t>
            </a:r>
          </a:p>
          <a:p>
            <a:pPr marL="342900" indent="-342900">
              <a:buFontTx/>
              <a:buAutoNum type="arabicPeriod"/>
            </a:pPr>
            <a:r>
              <a:rPr lang="en-US" sz="2000" dirty="0"/>
              <a:t>            0	0</a:t>
            </a:r>
          </a:p>
          <a:p>
            <a:pPr marL="342900" indent="-342900">
              <a:buFontTx/>
              <a:buAutoNum type="arabicPeriod"/>
            </a:pPr>
            <a:r>
              <a:rPr lang="en-US" sz="2000" dirty="0"/>
              <a:t>            0         0</a:t>
            </a:r>
          </a:p>
        </p:txBody>
      </p:sp>
      <p:sp>
        <p:nvSpPr>
          <p:cNvPr id="4" name="TextBox 3"/>
          <p:cNvSpPr txBox="1"/>
          <p:nvPr/>
        </p:nvSpPr>
        <p:spPr>
          <a:xfrm>
            <a:off x="7543800" y="1676401"/>
            <a:ext cx="2213491" cy="646331"/>
          </a:xfrm>
          <a:prstGeom prst="rect">
            <a:avLst/>
          </a:prstGeom>
          <a:noFill/>
        </p:spPr>
        <p:txBody>
          <a:bodyPr wrap="none" rtlCol="0">
            <a:spAutoFit/>
          </a:bodyPr>
          <a:lstStyle/>
          <a:p>
            <a:r>
              <a:rPr lang="en-US" dirty="0"/>
              <a:t>Joey Raw Score = 8</a:t>
            </a:r>
          </a:p>
          <a:p>
            <a:r>
              <a:rPr lang="en-US" dirty="0"/>
              <a:t>G.E. = 6.6</a:t>
            </a:r>
          </a:p>
        </p:txBody>
      </p:sp>
      <p:sp>
        <p:nvSpPr>
          <p:cNvPr id="5" name="TextBox 4"/>
          <p:cNvSpPr txBox="1"/>
          <p:nvPr/>
        </p:nvSpPr>
        <p:spPr>
          <a:xfrm>
            <a:off x="7579065" y="2554070"/>
            <a:ext cx="2142959" cy="646331"/>
          </a:xfrm>
          <a:prstGeom prst="rect">
            <a:avLst/>
          </a:prstGeom>
          <a:noFill/>
        </p:spPr>
        <p:txBody>
          <a:bodyPr wrap="none" rtlCol="0">
            <a:spAutoFit/>
          </a:bodyPr>
          <a:lstStyle/>
          <a:p>
            <a:r>
              <a:rPr lang="en-US" dirty="0"/>
              <a:t>Billy Raw Score = 8</a:t>
            </a:r>
          </a:p>
          <a:p>
            <a:r>
              <a:rPr lang="en-US" dirty="0"/>
              <a:t>G.E. = 6.6</a:t>
            </a:r>
          </a:p>
        </p:txBody>
      </p:sp>
      <p:sp>
        <p:nvSpPr>
          <p:cNvPr id="2" name="TextBox 1">
            <a:extLst>
              <a:ext uri="{FF2B5EF4-FFF2-40B4-BE49-F238E27FC236}">
                <a16:creationId xmlns:a16="http://schemas.microsoft.com/office/drawing/2014/main" id="{DDC5493A-6348-972F-7B99-BB34C4F42155}"/>
              </a:ext>
            </a:extLst>
          </p:cNvPr>
          <p:cNvSpPr txBox="1"/>
          <p:nvPr/>
        </p:nvSpPr>
        <p:spPr>
          <a:xfrm>
            <a:off x="7614332" y="3429000"/>
            <a:ext cx="2508444" cy="646331"/>
          </a:xfrm>
          <a:prstGeom prst="rect">
            <a:avLst/>
          </a:prstGeom>
          <a:noFill/>
        </p:spPr>
        <p:txBody>
          <a:bodyPr wrap="none" rtlCol="0">
            <a:spAutoFit/>
          </a:bodyPr>
          <a:lstStyle/>
          <a:p>
            <a:r>
              <a:rPr lang="en-US" dirty="0"/>
              <a:t>Elwood Raw Score = 9</a:t>
            </a:r>
          </a:p>
          <a:p>
            <a:r>
              <a:rPr lang="en-US" dirty="0"/>
              <a:t>G.E. = 7.6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07F05E-2B46-B433-3D97-F0D88B148215}"/>
              </a:ext>
            </a:extLst>
          </p:cNvPr>
          <p:cNvSpPr>
            <a:spLocks noGrp="1"/>
          </p:cNvSpPr>
          <p:nvPr>
            <p:ph type="title" idx="4294967295"/>
          </p:nvPr>
        </p:nvSpPr>
        <p:spPr>
          <a:xfrm>
            <a:off x="5574635" y="282877"/>
            <a:ext cx="5704438" cy="856209"/>
          </a:xfrm>
        </p:spPr>
        <p:txBody>
          <a:bodyPr/>
          <a:lstStyle/>
          <a:p>
            <a:r>
              <a:rPr lang="en-US" dirty="0"/>
              <a:t>Calculating Percentile Rank</a:t>
            </a:r>
          </a:p>
        </p:txBody>
      </p:sp>
      <p:pic>
        <p:nvPicPr>
          <p:cNvPr id="45066" name="Picture 10" descr="A table of scores, showing validity, frequency, valid percent, and cumulative percent. For validity, the number 44 is circled, with arrows leading to a valid percent of 4.3, and a cumulative percent of 54.7.">
            <a:extLst>
              <a:ext uri="{FF2B5EF4-FFF2-40B4-BE49-F238E27FC236}">
                <a16:creationId xmlns:a16="http://schemas.microsoft.com/office/drawing/2014/main" id="{D13D4746-5384-43E1-9EA4-82BA6D346D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1" y="0"/>
            <a:ext cx="3319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9" name="Oval 11">
            <a:extLst>
              <a:ext uri="{FF2B5EF4-FFF2-40B4-BE49-F238E27FC236}">
                <a16:creationId xmlns:a16="http://schemas.microsoft.com/office/drawing/2014/main" id="{F2A9EB6B-D92D-DE11-8392-166C478BED8E}"/>
              </a:ext>
              <a:ext uri="{C183D7F6-B498-43B3-948B-1728B52AA6E4}">
                <adec:decorative xmlns:adec="http://schemas.microsoft.com/office/drawing/2017/decorative" val="1"/>
              </a:ext>
            </a:extLst>
          </p:cNvPr>
          <p:cNvSpPr>
            <a:spLocks noChangeArrowheads="1"/>
          </p:cNvSpPr>
          <p:nvPr/>
        </p:nvSpPr>
        <p:spPr bwMode="auto">
          <a:xfrm>
            <a:off x="2286000" y="4495800"/>
            <a:ext cx="228600" cy="1524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Monotype Sorts"/>
              <a:buChar char="n"/>
              <a:defRPr kumimoji="1" sz="3200">
                <a:solidFill>
                  <a:schemeClr val="tx1"/>
                </a:solidFill>
                <a:latin typeface="Arial" panose="020B0604020202020204" pitchFamily="34" charset="0"/>
              </a:defRPr>
            </a:lvl1pPr>
            <a:lvl2pPr marL="742950" indent="-285750">
              <a:spcBef>
                <a:spcPct val="20000"/>
              </a:spcBef>
              <a:buChar char="–"/>
              <a:defRPr kumimoji="1" sz="2800">
                <a:solidFill>
                  <a:schemeClr val="tx1"/>
                </a:solidFill>
                <a:latin typeface="Arial" panose="020B0604020202020204" pitchFamily="34" charset="0"/>
              </a:defRPr>
            </a:lvl2pPr>
            <a:lvl3pPr marL="1143000" indent="-228600">
              <a:spcBef>
                <a:spcPct val="20000"/>
              </a:spcBef>
              <a:buChar char="•"/>
              <a:defRPr kumimoji="1" sz="2400">
                <a:solidFill>
                  <a:schemeClr val="tx1"/>
                </a:solidFill>
                <a:latin typeface="Arial" panose="020B0604020202020204" pitchFamily="34" charset="0"/>
              </a:defRPr>
            </a:lvl3pPr>
            <a:lvl4pPr marL="1600200" indent="-228600">
              <a:spcBef>
                <a:spcPct val="20000"/>
              </a:spcBef>
              <a:buChar char="–"/>
              <a:defRPr kumimoji="1" sz="2000">
                <a:solidFill>
                  <a:schemeClr val="tx1"/>
                </a:solidFill>
                <a:latin typeface="Arial" panose="020B0604020202020204" pitchFamily="34" charset="0"/>
              </a:defRPr>
            </a:lvl4pPr>
            <a:lvl5pPr marL="2057400" indent="-228600">
              <a:spcBef>
                <a:spcPct val="20000"/>
              </a:spcBef>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48141" name="Oval 13">
            <a:extLst>
              <a:ext uri="{FF2B5EF4-FFF2-40B4-BE49-F238E27FC236}">
                <a16:creationId xmlns:a16="http://schemas.microsoft.com/office/drawing/2014/main" id="{EEBE42B2-8643-4D99-766B-0AB4220B6052}"/>
              </a:ext>
              <a:ext uri="{C183D7F6-B498-43B3-948B-1728B52AA6E4}">
                <adec:decorative xmlns:adec="http://schemas.microsoft.com/office/drawing/2017/decorative" val="1"/>
              </a:ext>
            </a:extLst>
          </p:cNvPr>
          <p:cNvSpPr>
            <a:spLocks noChangeArrowheads="1"/>
          </p:cNvSpPr>
          <p:nvPr/>
        </p:nvSpPr>
        <p:spPr bwMode="auto">
          <a:xfrm>
            <a:off x="4648200" y="4343400"/>
            <a:ext cx="228600" cy="2286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Monotype Sorts"/>
              <a:buChar char="n"/>
              <a:defRPr kumimoji="1" sz="3200">
                <a:solidFill>
                  <a:schemeClr val="tx1"/>
                </a:solidFill>
                <a:latin typeface="Arial" panose="020B0604020202020204" pitchFamily="34" charset="0"/>
              </a:defRPr>
            </a:lvl1pPr>
            <a:lvl2pPr marL="742950" indent="-285750">
              <a:spcBef>
                <a:spcPct val="20000"/>
              </a:spcBef>
              <a:buChar char="–"/>
              <a:defRPr kumimoji="1" sz="2800">
                <a:solidFill>
                  <a:schemeClr val="tx1"/>
                </a:solidFill>
                <a:latin typeface="Arial" panose="020B0604020202020204" pitchFamily="34" charset="0"/>
              </a:defRPr>
            </a:lvl2pPr>
            <a:lvl3pPr marL="1143000" indent="-228600">
              <a:spcBef>
                <a:spcPct val="20000"/>
              </a:spcBef>
              <a:buChar char="•"/>
              <a:defRPr kumimoji="1" sz="2400">
                <a:solidFill>
                  <a:schemeClr val="tx1"/>
                </a:solidFill>
                <a:latin typeface="Arial" panose="020B0604020202020204" pitchFamily="34" charset="0"/>
              </a:defRPr>
            </a:lvl3pPr>
            <a:lvl4pPr marL="1600200" indent="-228600">
              <a:spcBef>
                <a:spcPct val="20000"/>
              </a:spcBef>
              <a:buChar char="–"/>
              <a:defRPr kumimoji="1" sz="2000">
                <a:solidFill>
                  <a:schemeClr val="tx1"/>
                </a:solidFill>
                <a:latin typeface="Arial" panose="020B0604020202020204" pitchFamily="34" charset="0"/>
              </a:defRPr>
            </a:lvl4pPr>
            <a:lvl5pPr marL="2057400" indent="-228600">
              <a:spcBef>
                <a:spcPct val="20000"/>
              </a:spcBef>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48143" name="Oval 15">
            <a:extLst>
              <a:ext uri="{FF2B5EF4-FFF2-40B4-BE49-F238E27FC236}">
                <a16:creationId xmlns:a16="http://schemas.microsoft.com/office/drawing/2014/main" id="{9C92DE28-3F69-B099-CC76-79C87A51C7AC}"/>
              </a:ext>
              <a:ext uri="{C183D7F6-B498-43B3-948B-1728B52AA6E4}">
                <adec:decorative xmlns:adec="http://schemas.microsoft.com/office/drawing/2017/decorative" val="1"/>
              </a:ext>
            </a:extLst>
          </p:cNvPr>
          <p:cNvSpPr>
            <a:spLocks noChangeArrowheads="1"/>
          </p:cNvSpPr>
          <p:nvPr/>
        </p:nvSpPr>
        <p:spPr bwMode="auto">
          <a:xfrm>
            <a:off x="4114800" y="4495800"/>
            <a:ext cx="228600" cy="2286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Monotype Sorts"/>
              <a:buChar char="n"/>
              <a:defRPr kumimoji="1" sz="3200">
                <a:solidFill>
                  <a:schemeClr val="tx1"/>
                </a:solidFill>
                <a:latin typeface="Arial" panose="020B0604020202020204" pitchFamily="34" charset="0"/>
              </a:defRPr>
            </a:lvl1pPr>
            <a:lvl2pPr marL="742950" indent="-285750">
              <a:spcBef>
                <a:spcPct val="20000"/>
              </a:spcBef>
              <a:buChar char="–"/>
              <a:defRPr kumimoji="1" sz="2800">
                <a:solidFill>
                  <a:schemeClr val="tx1"/>
                </a:solidFill>
                <a:latin typeface="Arial" panose="020B0604020202020204" pitchFamily="34" charset="0"/>
              </a:defRPr>
            </a:lvl2pPr>
            <a:lvl3pPr marL="1143000" indent="-228600">
              <a:spcBef>
                <a:spcPct val="20000"/>
              </a:spcBef>
              <a:buChar char="•"/>
              <a:defRPr kumimoji="1" sz="2400">
                <a:solidFill>
                  <a:schemeClr val="tx1"/>
                </a:solidFill>
                <a:latin typeface="Arial" panose="020B0604020202020204" pitchFamily="34" charset="0"/>
              </a:defRPr>
            </a:lvl3pPr>
            <a:lvl4pPr marL="1600200" indent="-228600">
              <a:spcBef>
                <a:spcPct val="20000"/>
              </a:spcBef>
              <a:buChar char="–"/>
              <a:defRPr kumimoji="1" sz="2000">
                <a:solidFill>
                  <a:schemeClr val="tx1"/>
                </a:solidFill>
                <a:latin typeface="Arial" panose="020B0604020202020204" pitchFamily="34" charset="0"/>
              </a:defRPr>
            </a:lvl4pPr>
            <a:lvl5pPr marL="2057400" indent="-228600">
              <a:spcBef>
                <a:spcPct val="20000"/>
              </a:spcBef>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48140" name="Line 12">
            <a:extLst>
              <a:ext uri="{FF2B5EF4-FFF2-40B4-BE49-F238E27FC236}">
                <a16:creationId xmlns:a16="http://schemas.microsoft.com/office/drawing/2014/main" id="{FBB15E9C-70FA-B471-FF5D-51BA9E21C253}"/>
              </a:ext>
              <a:ext uri="{C183D7F6-B498-43B3-948B-1728B52AA6E4}">
                <adec:decorative xmlns:adec="http://schemas.microsoft.com/office/drawing/2017/decorative" val="1"/>
              </a:ext>
            </a:extLst>
          </p:cNvPr>
          <p:cNvSpPr>
            <a:spLocks noChangeShapeType="1"/>
          </p:cNvSpPr>
          <p:nvPr/>
        </p:nvSpPr>
        <p:spPr bwMode="auto">
          <a:xfrm flipV="1">
            <a:off x="2514600" y="4495800"/>
            <a:ext cx="2133600" cy="7620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142" name="Line 14">
            <a:extLst>
              <a:ext uri="{FF2B5EF4-FFF2-40B4-BE49-F238E27FC236}">
                <a16:creationId xmlns:a16="http://schemas.microsoft.com/office/drawing/2014/main" id="{FE6216D9-C3AA-163B-6EFA-60433B44E787}"/>
              </a:ext>
              <a:ext uri="{C183D7F6-B498-43B3-948B-1728B52AA6E4}">
                <adec:decorative xmlns:adec="http://schemas.microsoft.com/office/drawing/2017/decorative" val="1"/>
              </a:ext>
            </a:extLst>
          </p:cNvPr>
          <p:cNvSpPr>
            <a:spLocks noChangeShapeType="1"/>
          </p:cNvSpPr>
          <p:nvPr/>
        </p:nvSpPr>
        <p:spPr bwMode="auto">
          <a:xfrm>
            <a:off x="2514600" y="4572000"/>
            <a:ext cx="1524000" cy="0"/>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058" name="Text Box 2">
            <a:extLst>
              <a:ext uri="{FF2B5EF4-FFF2-40B4-BE49-F238E27FC236}">
                <a16:creationId xmlns:a16="http://schemas.microsoft.com/office/drawing/2014/main" id="{95B3FA87-A59C-A8FA-8DDC-E21C4910D4EF}"/>
              </a:ext>
            </a:extLst>
          </p:cNvPr>
          <p:cNvSpPr txBox="1">
            <a:spLocks noChangeArrowheads="1"/>
          </p:cNvSpPr>
          <p:nvPr/>
        </p:nvSpPr>
        <p:spPr bwMode="auto">
          <a:xfrm>
            <a:off x="6593303" y="942470"/>
            <a:ext cx="290656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a:buChar char="n"/>
              <a:defRPr kumimoji="1" sz="3200">
                <a:solidFill>
                  <a:schemeClr val="tx1"/>
                </a:solidFill>
                <a:latin typeface="Arial" panose="020B0604020202020204" pitchFamily="34" charset="0"/>
              </a:defRPr>
            </a:lvl1pPr>
            <a:lvl2pPr marL="742950" indent="-285750">
              <a:spcBef>
                <a:spcPct val="20000"/>
              </a:spcBef>
              <a:buChar char="–"/>
              <a:defRPr kumimoji="1" sz="2800">
                <a:solidFill>
                  <a:schemeClr val="tx1"/>
                </a:solidFill>
                <a:latin typeface="Arial" panose="020B0604020202020204" pitchFamily="34" charset="0"/>
              </a:defRPr>
            </a:lvl2pPr>
            <a:lvl3pPr marL="1143000" indent="-228600">
              <a:spcBef>
                <a:spcPct val="20000"/>
              </a:spcBef>
              <a:buChar char="•"/>
              <a:defRPr kumimoji="1" sz="2400">
                <a:solidFill>
                  <a:schemeClr val="tx1"/>
                </a:solidFill>
                <a:latin typeface="Arial" panose="020B0604020202020204" pitchFamily="34" charset="0"/>
              </a:defRPr>
            </a:lvl3pPr>
            <a:lvl4pPr marL="1600200" indent="-228600">
              <a:spcBef>
                <a:spcPct val="20000"/>
              </a:spcBef>
              <a:buChar char="–"/>
              <a:defRPr kumimoji="1" sz="2000">
                <a:solidFill>
                  <a:schemeClr val="tx1"/>
                </a:solidFill>
                <a:latin typeface="Arial" panose="020B0604020202020204" pitchFamily="34" charset="0"/>
              </a:defRPr>
            </a:lvl4pPr>
            <a:lvl5pPr marL="2057400" indent="-228600">
              <a:spcBef>
                <a:spcPct val="20000"/>
              </a:spcBef>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defRPr>
            </a:lvl9pPr>
          </a:lstStyle>
          <a:p>
            <a:pPr eaLnBrk="1" hangingPunct="1">
              <a:spcBef>
                <a:spcPct val="0"/>
              </a:spcBef>
              <a:buClrTx/>
              <a:buSzTx/>
              <a:buFontTx/>
              <a:buNone/>
            </a:pPr>
            <a:endParaRPr kumimoji="0" lang="en-US" altLang="en-US" sz="2400" dirty="0"/>
          </a:p>
          <a:p>
            <a:pPr eaLnBrk="1" hangingPunct="1">
              <a:spcBef>
                <a:spcPct val="0"/>
              </a:spcBef>
              <a:buClrTx/>
              <a:buSzTx/>
              <a:buFontTx/>
              <a:buNone/>
            </a:pPr>
            <a:r>
              <a:rPr kumimoji="0" lang="en-US" altLang="en-US" sz="2400" dirty="0"/>
              <a:t>% Below your score</a:t>
            </a:r>
          </a:p>
          <a:p>
            <a:pPr eaLnBrk="1" hangingPunct="1">
              <a:spcBef>
                <a:spcPct val="0"/>
              </a:spcBef>
              <a:buClrTx/>
              <a:buSzTx/>
              <a:buFontTx/>
              <a:buNone/>
            </a:pPr>
            <a:r>
              <a:rPr kumimoji="0" lang="en-US" altLang="en-US" sz="1800" dirty="0"/>
              <a:t>	   </a:t>
            </a:r>
            <a:r>
              <a:rPr kumimoji="0" lang="en-US" altLang="en-US" sz="2400" dirty="0"/>
              <a:t>+</a:t>
            </a:r>
          </a:p>
          <a:p>
            <a:pPr eaLnBrk="1" hangingPunct="1">
              <a:spcBef>
                <a:spcPct val="0"/>
              </a:spcBef>
              <a:buClrTx/>
              <a:buSzTx/>
              <a:buFontTx/>
              <a:buNone/>
            </a:pPr>
            <a:r>
              <a:rPr kumimoji="0" lang="en-US" altLang="en-US" sz="2400" dirty="0"/>
              <a:t>½ % at your score</a:t>
            </a:r>
          </a:p>
          <a:p>
            <a:pPr eaLnBrk="1" hangingPunct="1">
              <a:spcBef>
                <a:spcPct val="0"/>
              </a:spcBef>
              <a:buClrTx/>
              <a:buSzTx/>
              <a:buFontTx/>
              <a:buNone/>
            </a:pPr>
            <a:endParaRPr kumimoji="0" lang="en-US" altLang="en-US" sz="2400" dirty="0"/>
          </a:p>
          <a:p>
            <a:pPr eaLnBrk="1" hangingPunct="1">
              <a:spcBef>
                <a:spcPct val="0"/>
              </a:spcBef>
              <a:buClrTx/>
              <a:buSzTx/>
              <a:buFontTx/>
              <a:buNone/>
            </a:pPr>
            <a:r>
              <a:rPr kumimoji="0" lang="en-US" altLang="en-US" sz="2400" dirty="0"/>
              <a:t>= Percentile Rank</a:t>
            </a:r>
          </a:p>
        </p:txBody>
      </p:sp>
      <p:sp>
        <p:nvSpPr>
          <p:cNvPr id="45059" name="Text Box 3">
            <a:extLst>
              <a:ext uri="{FF2B5EF4-FFF2-40B4-BE49-F238E27FC236}">
                <a16:creationId xmlns:a16="http://schemas.microsoft.com/office/drawing/2014/main" id="{7CA67C89-878B-5103-BDCA-14C3CBA56DCB}"/>
              </a:ext>
            </a:extLst>
          </p:cNvPr>
          <p:cNvSpPr txBox="1">
            <a:spLocks noChangeArrowheads="1"/>
          </p:cNvSpPr>
          <p:nvPr/>
        </p:nvSpPr>
        <p:spPr bwMode="auto">
          <a:xfrm>
            <a:off x="5943600" y="3581401"/>
            <a:ext cx="4210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a:buChar char="n"/>
              <a:defRPr kumimoji="1" sz="3200">
                <a:solidFill>
                  <a:schemeClr val="tx1"/>
                </a:solidFill>
                <a:latin typeface="Arial" panose="020B0604020202020204" pitchFamily="34" charset="0"/>
              </a:defRPr>
            </a:lvl1pPr>
            <a:lvl2pPr marL="742950" indent="-285750">
              <a:spcBef>
                <a:spcPct val="20000"/>
              </a:spcBef>
              <a:buChar char="–"/>
              <a:defRPr kumimoji="1" sz="2800">
                <a:solidFill>
                  <a:schemeClr val="tx1"/>
                </a:solidFill>
                <a:latin typeface="Arial" panose="020B0604020202020204" pitchFamily="34" charset="0"/>
              </a:defRPr>
            </a:lvl2pPr>
            <a:lvl3pPr marL="1143000" indent="-228600">
              <a:spcBef>
                <a:spcPct val="20000"/>
              </a:spcBef>
              <a:buChar char="•"/>
              <a:defRPr kumimoji="1" sz="2400">
                <a:solidFill>
                  <a:schemeClr val="tx1"/>
                </a:solidFill>
                <a:latin typeface="Arial" panose="020B0604020202020204" pitchFamily="34" charset="0"/>
              </a:defRPr>
            </a:lvl3pPr>
            <a:lvl4pPr marL="1600200" indent="-228600">
              <a:spcBef>
                <a:spcPct val="20000"/>
              </a:spcBef>
              <a:buChar char="–"/>
              <a:defRPr kumimoji="1" sz="2000">
                <a:solidFill>
                  <a:schemeClr val="tx1"/>
                </a:solidFill>
                <a:latin typeface="Arial" panose="020B0604020202020204" pitchFamily="34" charset="0"/>
              </a:defRPr>
            </a:lvl4pPr>
            <a:lvl5pPr marL="2057400" indent="-228600">
              <a:spcBef>
                <a:spcPct val="20000"/>
              </a:spcBef>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defRPr>
            </a:lvl9pPr>
          </a:lstStyle>
          <a:p>
            <a:pPr eaLnBrk="1" hangingPunct="1">
              <a:spcBef>
                <a:spcPct val="0"/>
              </a:spcBef>
              <a:buClrTx/>
              <a:buSzTx/>
              <a:buFontTx/>
              <a:buNone/>
            </a:pPr>
            <a:r>
              <a:rPr kumimoji="0" lang="en-US" altLang="en-US" sz="1800" u="sng" dirty="0"/>
              <a:t>Raw Score</a:t>
            </a:r>
            <a:r>
              <a:rPr kumimoji="0" lang="en-US" altLang="en-US" sz="1800" dirty="0"/>
              <a:t>   </a:t>
            </a:r>
            <a:r>
              <a:rPr kumimoji="0" lang="en-US" altLang="en-US" sz="1800" u="sng" dirty="0"/>
              <a:t>%below</a:t>
            </a:r>
            <a:r>
              <a:rPr kumimoji="0" lang="en-US" altLang="en-US" sz="1800" dirty="0"/>
              <a:t>  +   </a:t>
            </a:r>
            <a:r>
              <a:rPr kumimoji="0" lang="en-US" altLang="en-US" sz="1800" u="sng" dirty="0"/>
              <a:t>½% at score</a:t>
            </a:r>
            <a:r>
              <a:rPr kumimoji="0" lang="en-US" altLang="en-US" sz="1800" dirty="0"/>
              <a:t> =</a:t>
            </a:r>
          </a:p>
        </p:txBody>
      </p:sp>
      <p:sp>
        <p:nvSpPr>
          <p:cNvPr id="48132" name="Text Box 4">
            <a:extLst>
              <a:ext uri="{FF2B5EF4-FFF2-40B4-BE49-F238E27FC236}">
                <a16:creationId xmlns:a16="http://schemas.microsoft.com/office/drawing/2014/main" id="{AF3BA552-51CC-59BC-7CA3-048805E42F03}"/>
              </a:ext>
            </a:extLst>
          </p:cNvPr>
          <p:cNvSpPr txBox="1">
            <a:spLocks noChangeArrowheads="1"/>
          </p:cNvSpPr>
          <p:nvPr/>
        </p:nvSpPr>
        <p:spPr bwMode="auto">
          <a:xfrm>
            <a:off x="6324600" y="3998913"/>
            <a:ext cx="45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a:buChar char="n"/>
              <a:defRPr kumimoji="1" sz="3200">
                <a:solidFill>
                  <a:schemeClr val="tx1"/>
                </a:solidFill>
                <a:latin typeface="Arial" panose="020B0604020202020204" pitchFamily="34" charset="0"/>
              </a:defRPr>
            </a:lvl1pPr>
            <a:lvl2pPr marL="742950" indent="-285750">
              <a:spcBef>
                <a:spcPct val="20000"/>
              </a:spcBef>
              <a:buChar char="–"/>
              <a:defRPr kumimoji="1" sz="2800">
                <a:solidFill>
                  <a:schemeClr val="tx1"/>
                </a:solidFill>
                <a:latin typeface="Arial" panose="020B0604020202020204" pitchFamily="34" charset="0"/>
              </a:defRPr>
            </a:lvl2pPr>
            <a:lvl3pPr marL="1143000" indent="-228600">
              <a:spcBef>
                <a:spcPct val="20000"/>
              </a:spcBef>
              <a:buChar char="•"/>
              <a:defRPr kumimoji="1" sz="2400">
                <a:solidFill>
                  <a:schemeClr val="tx1"/>
                </a:solidFill>
                <a:latin typeface="Arial" panose="020B0604020202020204" pitchFamily="34" charset="0"/>
              </a:defRPr>
            </a:lvl3pPr>
            <a:lvl4pPr marL="1600200" indent="-228600">
              <a:spcBef>
                <a:spcPct val="20000"/>
              </a:spcBef>
              <a:buChar char="–"/>
              <a:defRPr kumimoji="1" sz="2000">
                <a:solidFill>
                  <a:schemeClr val="tx1"/>
                </a:solidFill>
                <a:latin typeface="Arial" panose="020B0604020202020204" pitchFamily="34" charset="0"/>
              </a:defRPr>
            </a:lvl4pPr>
            <a:lvl5pPr marL="2057400" indent="-228600">
              <a:spcBef>
                <a:spcPct val="20000"/>
              </a:spcBef>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defRPr>
            </a:lvl9pPr>
          </a:lstStyle>
          <a:p>
            <a:pPr eaLnBrk="1" hangingPunct="1">
              <a:spcBef>
                <a:spcPct val="0"/>
              </a:spcBef>
              <a:buClrTx/>
              <a:buSzTx/>
              <a:buFontTx/>
              <a:buNone/>
            </a:pPr>
            <a:r>
              <a:rPr kumimoji="0" lang="en-US" altLang="en-US" sz="1800" dirty="0"/>
              <a:t>44</a:t>
            </a:r>
          </a:p>
        </p:txBody>
      </p:sp>
      <p:sp>
        <p:nvSpPr>
          <p:cNvPr id="48134" name="Text Box 6">
            <a:extLst>
              <a:ext uri="{FF2B5EF4-FFF2-40B4-BE49-F238E27FC236}">
                <a16:creationId xmlns:a16="http://schemas.microsoft.com/office/drawing/2014/main" id="{65FF66DC-F131-B010-17BE-CC13D39CDA7A}"/>
              </a:ext>
            </a:extLst>
          </p:cNvPr>
          <p:cNvSpPr txBox="1">
            <a:spLocks noChangeArrowheads="1"/>
          </p:cNvSpPr>
          <p:nvPr/>
        </p:nvSpPr>
        <p:spPr bwMode="auto">
          <a:xfrm>
            <a:off x="7467600" y="4052888"/>
            <a:ext cx="62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a:buChar char="n"/>
              <a:defRPr kumimoji="1" sz="3200">
                <a:solidFill>
                  <a:schemeClr val="tx1"/>
                </a:solidFill>
                <a:latin typeface="Arial" panose="020B0604020202020204" pitchFamily="34" charset="0"/>
              </a:defRPr>
            </a:lvl1pPr>
            <a:lvl2pPr marL="742950" indent="-285750">
              <a:spcBef>
                <a:spcPct val="20000"/>
              </a:spcBef>
              <a:buChar char="–"/>
              <a:defRPr kumimoji="1" sz="2800">
                <a:solidFill>
                  <a:schemeClr val="tx1"/>
                </a:solidFill>
                <a:latin typeface="Arial" panose="020B0604020202020204" pitchFamily="34" charset="0"/>
              </a:defRPr>
            </a:lvl2pPr>
            <a:lvl3pPr marL="1143000" indent="-228600">
              <a:spcBef>
                <a:spcPct val="20000"/>
              </a:spcBef>
              <a:buChar char="•"/>
              <a:defRPr kumimoji="1" sz="2400">
                <a:solidFill>
                  <a:schemeClr val="tx1"/>
                </a:solidFill>
                <a:latin typeface="Arial" panose="020B0604020202020204" pitchFamily="34" charset="0"/>
              </a:defRPr>
            </a:lvl3pPr>
            <a:lvl4pPr marL="1600200" indent="-228600">
              <a:spcBef>
                <a:spcPct val="20000"/>
              </a:spcBef>
              <a:buChar char="–"/>
              <a:defRPr kumimoji="1" sz="2000">
                <a:solidFill>
                  <a:schemeClr val="tx1"/>
                </a:solidFill>
                <a:latin typeface="Arial" panose="020B0604020202020204" pitchFamily="34" charset="0"/>
              </a:defRPr>
            </a:lvl4pPr>
            <a:lvl5pPr marL="2057400" indent="-228600">
              <a:spcBef>
                <a:spcPct val="20000"/>
              </a:spcBef>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defRPr>
            </a:lvl9pPr>
          </a:lstStyle>
          <a:p>
            <a:pPr eaLnBrk="1" hangingPunct="1">
              <a:spcBef>
                <a:spcPct val="0"/>
              </a:spcBef>
              <a:buClrTx/>
              <a:buSzTx/>
              <a:buFontTx/>
              <a:buNone/>
            </a:pPr>
            <a:r>
              <a:rPr kumimoji="0" lang="en-US" altLang="en-US" sz="1800" dirty="0"/>
              <a:t>54.7</a:t>
            </a:r>
          </a:p>
        </p:txBody>
      </p:sp>
      <p:sp>
        <p:nvSpPr>
          <p:cNvPr id="48136" name="Text Box 8">
            <a:extLst>
              <a:ext uri="{FF2B5EF4-FFF2-40B4-BE49-F238E27FC236}">
                <a16:creationId xmlns:a16="http://schemas.microsoft.com/office/drawing/2014/main" id="{91482246-4AD0-653F-5EC3-967E1163610B}"/>
              </a:ext>
            </a:extLst>
          </p:cNvPr>
          <p:cNvSpPr txBox="1">
            <a:spLocks noChangeArrowheads="1"/>
          </p:cNvSpPr>
          <p:nvPr/>
        </p:nvSpPr>
        <p:spPr bwMode="auto">
          <a:xfrm>
            <a:off x="8899525" y="3976688"/>
            <a:ext cx="62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a:buChar char="n"/>
              <a:defRPr kumimoji="1" sz="3200">
                <a:solidFill>
                  <a:schemeClr val="tx1"/>
                </a:solidFill>
                <a:latin typeface="Arial" panose="020B0604020202020204" pitchFamily="34" charset="0"/>
              </a:defRPr>
            </a:lvl1pPr>
            <a:lvl2pPr marL="742950" indent="-285750">
              <a:spcBef>
                <a:spcPct val="20000"/>
              </a:spcBef>
              <a:buChar char="–"/>
              <a:defRPr kumimoji="1" sz="2800">
                <a:solidFill>
                  <a:schemeClr val="tx1"/>
                </a:solidFill>
                <a:latin typeface="Arial" panose="020B0604020202020204" pitchFamily="34" charset="0"/>
              </a:defRPr>
            </a:lvl2pPr>
            <a:lvl3pPr marL="1143000" indent="-228600">
              <a:spcBef>
                <a:spcPct val="20000"/>
              </a:spcBef>
              <a:buChar char="•"/>
              <a:defRPr kumimoji="1" sz="2400">
                <a:solidFill>
                  <a:schemeClr val="tx1"/>
                </a:solidFill>
                <a:latin typeface="Arial" panose="020B0604020202020204" pitchFamily="34" charset="0"/>
              </a:defRPr>
            </a:lvl3pPr>
            <a:lvl4pPr marL="1600200" indent="-228600">
              <a:spcBef>
                <a:spcPct val="20000"/>
              </a:spcBef>
              <a:buChar char="–"/>
              <a:defRPr kumimoji="1" sz="2000">
                <a:solidFill>
                  <a:schemeClr val="tx1"/>
                </a:solidFill>
                <a:latin typeface="Arial" panose="020B0604020202020204" pitchFamily="34" charset="0"/>
              </a:defRPr>
            </a:lvl4pPr>
            <a:lvl5pPr marL="2057400" indent="-228600">
              <a:spcBef>
                <a:spcPct val="20000"/>
              </a:spcBef>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defRPr>
            </a:lvl9pPr>
          </a:lstStyle>
          <a:p>
            <a:pPr eaLnBrk="1" hangingPunct="1">
              <a:spcBef>
                <a:spcPct val="0"/>
              </a:spcBef>
              <a:buClrTx/>
              <a:buSzTx/>
              <a:buFontTx/>
              <a:buNone/>
            </a:pPr>
            <a:r>
              <a:rPr kumimoji="0" lang="en-US" altLang="en-US" sz="1800" dirty="0"/>
              <a:t>2.15</a:t>
            </a:r>
          </a:p>
        </p:txBody>
      </p:sp>
      <p:sp>
        <p:nvSpPr>
          <p:cNvPr id="48137" name="Text Box 9">
            <a:extLst>
              <a:ext uri="{FF2B5EF4-FFF2-40B4-BE49-F238E27FC236}">
                <a16:creationId xmlns:a16="http://schemas.microsoft.com/office/drawing/2014/main" id="{8289FF0B-8739-56F1-8333-9B5943514389}"/>
              </a:ext>
            </a:extLst>
          </p:cNvPr>
          <p:cNvSpPr txBox="1">
            <a:spLocks noChangeArrowheads="1"/>
          </p:cNvSpPr>
          <p:nvPr/>
        </p:nvSpPr>
        <p:spPr bwMode="auto">
          <a:xfrm>
            <a:off x="7161212" y="4856746"/>
            <a:ext cx="17383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a:buChar char="n"/>
              <a:defRPr kumimoji="1" sz="3200">
                <a:solidFill>
                  <a:schemeClr val="tx1"/>
                </a:solidFill>
                <a:latin typeface="Arial" panose="020B0604020202020204" pitchFamily="34" charset="0"/>
              </a:defRPr>
            </a:lvl1pPr>
            <a:lvl2pPr marL="742950" indent="-285750">
              <a:spcBef>
                <a:spcPct val="20000"/>
              </a:spcBef>
              <a:buChar char="–"/>
              <a:defRPr kumimoji="1" sz="2800">
                <a:solidFill>
                  <a:schemeClr val="tx1"/>
                </a:solidFill>
                <a:latin typeface="Arial" panose="020B0604020202020204" pitchFamily="34" charset="0"/>
              </a:defRPr>
            </a:lvl2pPr>
            <a:lvl3pPr marL="1143000" indent="-228600">
              <a:spcBef>
                <a:spcPct val="20000"/>
              </a:spcBef>
              <a:buChar char="•"/>
              <a:defRPr kumimoji="1" sz="2400">
                <a:solidFill>
                  <a:schemeClr val="tx1"/>
                </a:solidFill>
                <a:latin typeface="Arial" panose="020B0604020202020204" pitchFamily="34" charset="0"/>
              </a:defRPr>
            </a:lvl3pPr>
            <a:lvl4pPr marL="1600200" indent="-228600">
              <a:spcBef>
                <a:spcPct val="20000"/>
              </a:spcBef>
              <a:buChar char="–"/>
              <a:defRPr kumimoji="1" sz="2000">
                <a:solidFill>
                  <a:schemeClr val="tx1"/>
                </a:solidFill>
                <a:latin typeface="Arial" panose="020B0604020202020204" pitchFamily="34" charset="0"/>
              </a:defRPr>
            </a:lvl4pPr>
            <a:lvl5pPr marL="2057400" indent="-228600">
              <a:spcBef>
                <a:spcPct val="20000"/>
              </a:spcBef>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defRPr>
            </a:lvl9pPr>
          </a:lstStyle>
          <a:p>
            <a:pPr eaLnBrk="1" hangingPunct="1">
              <a:spcBef>
                <a:spcPct val="0"/>
              </a:spcBef>
              <a:buClrTx/>
              <a:buSzTx/>
              <a:buFontTx/>
              <a:buNone/>
            </a:pPr>
            <a:r>
              <a:rPr kumimoji="0" lang="en-US" altLang="en-US" sz="1800" b="1" dirty="0">
                <a:solidFill>
                  <a:srgbClr val="FF0000"/>
                </a:solidFill>
              </a:rPr>
              <a:t>57</a:t>
            </a:r>
            <a:r>
              <a:rPr kumimoji="0" lang="en-US" altLang="en-US" sz="1800" b="1" baseline="30000" dirty="0">
                <a:solidFill>
                  <a:srgbClr val="FF0000"/>
                </a:solidFill>
              </a:rPr>
              <a:t>th</a:t>
            </a:r>
            <a:r>
              <a:rPr kumimoji="0" lang="en-US" altLang="en-US" sz="1800" b="1" dirty="0">
                <a:solidFill>
                  <a:srgbClr val="FF0000"/>
                </a:solidFill>
              </a:rPr>
              <a:t> Percentile</a:t>
            </a:r>
          </a:p>
        </p:txBody>
      </p:sp>
      <p:sp>
        <p:nvSpPr>
          <p:cNvPr id="2" name="TextBox 1">
            <a:extLst>
              <a:ext uri="{FF2B5EF4-FFF2-40B4-BE49-F238E27FC236}">
                <a16:creationId xmlns:a16="http://schemas.microsoft.com/office/drawing/2014/main" id="{1E133BE2-15E2-21B9-308A-1B69CEF04B89}"/>
              </a:ext>
            </a:extLst>
          </p:cNvPr>
          <p:cNvSpPr txBox="1"/>
          <p:nvPr/>
        </p:nvSpPr>
        <p:spPr>
          <a:xfrm>
            <a:off x="5124341" y="5500687"/>
            <a:ext cx="5238858" cy="646331"/>
          </a:xfrm>
          <a:prstGeom prst="rect">
            <a:avLst/>
          </a:prstGeom>
          <a:noFill/>
        </p:spPr>
        <p:txBody>
          <a:bodyPr wrap="square" rtlCol="0">
            <a:spAutoFit/>
          </a:bodyPr>
          <a:lstStyle/>
          <a:p>
            <a:r>
              <a:rPr lang="en-US" b="1" dirty="0">
                <a:solidFill>
                  <a:srgbClr val="C00000"/>
                </a:solidFill>
              </a:rPr>
              <a:t>“Elwood performed as well as or better than 57% of the individuals that took this test”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48140"/>
                                        </p:tgtEl>
                                        <p:attrNameLst>
                                          <p:attrName>style.visibility</p:attrName>
                                        </p:attrNameLst>
                                      </p:cBhvr>
                                      <p:to>
                                        <p:strVal val="visible"/>
                                      </p:to>
                                    </p:set>
                                    <p:animEffect transition="in" filter="wipe(down)">
                                      <p:cBhvr>
                                        <p:cTn id="15" dur="500"/>
                                        <p:tgtEl>
                                          <p:spTgt spid="4814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814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1" nodeType="clickEffect">
                                  <p:stCondLst>
                                    <p:cond delay="0"/>
                                  </p:stCondLst>
                                  <p:childTnLst>
                                    <p:set>
                                      <p:cBhvr>
                                        <p:cTn id="23" dur="1" fill="hold">
                                          <p:stCondLst>
                                            <p:cond delay="0"/>
                                          </p:stCondLst>
                                        </p:cTn>
                                        <p:tgtEl>
                                          <p:spTgt spid="48132"/>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8134"/>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48142"/>
                                        </p:tgtEl>
                                        <p:attrNameLst>
                                          <p:attrName>style.visibility</p:attrName>
                                        </p:attrNameLst>
                                      </p:cBhvr>
                                      <p:to>
                                        <p:strVal val="visible"/>
                                      </p:to>
                                    </p:set>
                                    <p:animEffect transition="in" filter="wipe(left)">
                                      <p:cBhvr>
                                        <p:cTn id="32" dur="500"/>
                                        <p:tgtEl>
                                          <p:spTgt spid="4814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8143"/>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8136"/>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8137"/>
                                        </p:tgtEl>
                                        <p:attrNameLst>
                                          <p:attrName>style.visibility</p:attrName>
                                        </p:attrNameLst>
                                      </p:cBhvr>
                                      <p:to>
                                        <p:strVal val="visible"/>
                                      </p:to>
                                    </p:set>
                                    <p:animEffect transition="in" filter="wipe(left)">
                                      <p:cBhvr>
                                        <p:cTn id="45" dur="500"/>
                                        <p:tgtEl>
                                          <p:spTgt spid="4813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
                                            <p:txEl>
                                              <p:pRg st="0" end="0"/>
                                            </p:txEl>
                                          </p:spTgt>
                                        </p:tgtEl>
                                        <p:attrNameLst>
                                          <p:attrName>style.visibility</p:attrName>
                                        </p:attrNameLst>
                                      </p:cBhvr>
                                      <p:to>
                                        <p:strVal val="visible"/>
                                      </p:to>
                                    </p:set>
                                    <p:animEffect transition="in" filter="wipe(left)">
                                      <p:cBhvr>
                                        <p:cTn id="5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9" grpId="0" animBg="1"/>
      <p:bldP spid="48141" grpId="0" animBg="1"/>
      <p:bldP spid="48143" grpId="0" animBg="1"/>
      <p:bldP spid="48132" grpId="0"/>
      <p:bldP spid="48132" grpId="1"/>
      <p:bldP spid="48134" grpId="0"/>
      <p:bldP spid="48136" grpId="0"/>
      <p:bldP spid="4813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B8BE2-49E0-D3C3-218D-D2AFAAA3C02A}"/>
              </a:ext>
            </a:extLst>
          </p:cNvPr>
          <p:cNvSpPr>
            <a:spLocks noGrp="1"/>
          </p:cNvSpPr>
          <p:nvPr>
            <p:ph type="title"/>
          </p:nvPr>
        </p:nvSpPr>
        <p:spPr>
          <a:xfrm>
            <a:off x="337413" y="330429"/>
            <a:ext cx="9950103" cy="780010"/>
          </a:xfrm>
        </p:spPr>
        <p:txBody>
          <a:bodyPr/>
          <a:lstStyle/>
          <a:p>
            <a:r>
              <a:rPr lang="en-US" dirty="0"/>
              <a:t>Percentile Ranks</a:t>
            </a:r>
          </a:p>
        </p:txBody>
      </p:sp>
      <p:pic>
        <p:nvPicPr>
          <p:cNvPr id="3" name="Picture 2" descr="A bell curve, showing a distribution between negative 3 and 3 standard deviations. 0.13% is outside 3 standard deviations, for both negative and positive; 2.15% is between 3 and 2 standard deviations, negative and positive, and 13.5% is between 2 and 1 standard deviations, negative and positive. A red box highlights the mean, showing 34% falling either side of the mean and 1 standard deviation. The +/-3 standard deviations encompass 99.7% of the rankings; 95% encompasses +/- 2 deviations, and 68% encompasses +/- 1 deviation.">
            <a:extLst>
              <a:ext uri="{FF2B5EF4-FFF2-40B4-BE49-F238E27FC236}">
                <a16:creationId xmlns:a16="http://schemas.microsoft.com/office/drawing/2014/main" id="{EEFF31A3-1C31-41F5-8768-FAA57054460F}"/>
              </a:ext>
            </a:extLst>
          </p:cNvPr>
          <p:cNvPicPr>
            <a:picLocks noChangeAspect="1"/>
          </p:cNvPicPr>
          <p:nvPr/>
        </p:nvPicPr>
        <p:blipFill>
          <a:blip r:embed="rId3"/>
          <a:stretch>
            <a:fillRect/>
          </a:stretch>
        </p:blipFill>
        <p:spPr>
          <a:xfrm>
            <a:off x="858112" y="1155700"/>
            <a:ext cx="9220929" cy="5286666"/>
          </a:xfrm>
          <a:prstGeom prst="rect">
            <a:avLst/>
          </a:prstGeom>
        </p:spPr>
      </p:pic>
      <p:sp>
        <p:nvSpPr>
          <p:cNvPr id="4" name="Rectangle 3">
            <a:extLst>
              <a:ext uri="{FF2B5EF4-FFF2-40B4-BE49-F238E27FC236}">
                <a16:creationId xmlns:a16="http://schemas.microsoft.com/office/drawing/2014/main" id="{C4537168-0B20-BE26-BB5E-D28DBBDD1C3F}"/>
              </a:ext>
              <a:ext uri="{C183D7F6-B498-43B3-948B-1728B52AA6E4}">
                <adec:decorative xmlns:adec="http://schemas.microsoft.com/office/drawing/2017/decorative" val="1"/>
              </a:ext>
            </a:extLst>
          </p:cNvPr>
          <p:cNvSpPr/>
          <p:nvPr/>
        </p:nvSpPr>
        <p:spPr>
          <a:xfrm>
            <a:off x="3873500" y="1333500"/>
            <a:ext cx="2851150" cy="436244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7420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931058" y="338328"/>
            <a:ext cx="9950103" cy="687742"/>
          </a:xfrm>
        </p:spPr>
        <p:txBody>
          <a:bodyPr>
            <a:normAutofit/>
          </a:bodyPr>
          <a:lstStyle/>
          <a:p>
            <a:pPr algn="ctr"/>
            <a:r>
              <a:rPr lang="en-US" dirty="0"/>
              <a:t>Assessment of Adaptive Behavior</a:t>
            </a:r>
          </a:p>
        </p:txBody>
      </p:sp>
      <p:sp>
        <p:nvSpPr>
          <p:cNvPr id="29699" name="Rectangle 3" descr="Rectangle: Click to edit Master text styles&#10;Second level&#10;Third level&#10;Fourth level&#10;Fifth level"/>
          <p:cNvSpPr>
            <a:spLocks noGrp="1" noChangeArrowheads="1"/>
          </p:cNvSpPr>
          <p:nvPr>
            <p:ph type="body" idx="1"/>
          </p:nvPr>
        </p:nvSpPr>
        <p:spPr>
          <a:xfrm>
            <a:off x="1077362" y="1188720"/>
            <a:ext cx="9950103" cy="5559552"/>
          </a:xfrm>
        </p:spPr>
        <p:txBody>
          <a:bodyPr>
            <a:normAutofit/>
          </a:bodyPr>
          <a:lstStyle/>
          <a:p>
            <a:pPr>
              <a:buFontTx/>
              <a:buNone/>
            </a:pPr>
            <a:r>
              <a:rPr lang="en-US" dirty="0"/>
              <a:t>    </a:t>
            </a:r>
            <a:r>
              <a:rPr lang="en-US" sz="2800" dirty="0"/>
              <a:t>Adaptive behavior refers to the effectiveness or degree to which individuals meet the standards of personal independence and social responsibility expected for age and cultural groups. How they respond to the day-to-day demands of life relevant to someone their age.</a:t>
            </a:r>
            <a:endParaRPr lang="en-US" sz="2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D6D31-6CE3-E1E5-DB1E-E7934370504B}"/>
              </a:ext>
            </a:extLst>
          </p:cNvPr>
          <p:cNvSpPr>
            <a:spLocks noGrp="1"/>
          </p:cNvSpPr>
          <p:nvPr>
            <p:ph type="title"/>
          </p:nvPr>
        </p:nvSpPr>
        <p:spPr>
          <a:xfrm>
            <a:off x="1077361" y="0"/>
            <a:ext cx="9950103" cy="1507376"/>
          </a:xfrm>
        </p:spPr>
        <p:txBody>
          <a:bodyPr/>
          <a:lstStyle/>
          <a:p>
            <a:r>
              <a:rPr lang="en-US" dirty="0"/>
              <a:t>The Most Important Question of the Day</a:t>
            </a:r>
          </a:p>
        </p:txBody>
      </p:sp>
      <p:sp>
        <p:nvSpPr>
          <p:cNvPr id="3" name="Content Placeholder 2">
            <a:extLst>
              <a:ext uri="{FF2B5EF4-FFF2-40B4-BE49-F238E27FC236}">
                <a16:creationId xmlns:a16="http://schemas.microsoft.com/office/drawing/2014/main" id="{3279B8DC-CAB4-47F3-1611-0DB15BC9E8E9}"/>
              </a:ext>
            </a:extLst>
          </p:cNvPr>
          <p:cNvSpPr>
            <a:spLocks noGrp="1"/>
          </p:cNvSpPr>
          <p:nvPr>
            <p:ph idx="1"/>
          </p:nvPr>
        </p:nvSpPr>
        <p:spPr>
          <a:xfrm>
            <a:off x="1004210" y="2564476"/>
            <a:ext cx="9950103" cy="3513514"/>
          </a:xfrm>
        </p:spPr>
        <p:txBody>
          <a:bodyPr>
            <a:normAutofit/>
          </a:bodyPr>
          <a:lstStyle/>
          <a:p>
            <a:pPr marL="0" indent="0">
              <a:buNone/>
            </a:pPr>
            <a:r>
              <a:rPr lang="en-US" sz="2800" b="1" dirty="0">
                <a:solidFill>
                  <a:srgbClr val="C00000"/>
                </a:solidFill>
              </a:rPr>
              <a:t>Why do we assess our students?</a:t>
            </a:r>
          </a:p>
          <a:p>
            <a:pPr marL="0" indent="0">
              <a:buNone/>
            </a:pPr>
            <a:endParaRPr lang="en-US" sz="2800" b="1" dirty="0">
              <a:solidFill>
                <a:srgbClr val="C00000"/>
              </a:solidFill>
            </a:endParaRPr>
          </a:p>
          <a:p>
            <a:pPr marL="0" indent="0">
              <a:buNone/>
            </a:pPr>
            <a:r>
              <a:rPr lang="en-US" sz="2800" b="1" dirty="0">
                <a:solidFill>
                  <a:srgbClr val="C00000"/>
                </a:solidFill>
              </a:rPr>
              <a:t>What challenges have you faced?</a:t>
            </a:r>
          </a:p>
        </p:txBody>
      </p:sp>
    </p:spTree>
    <p:extLst>
      <p:ext uri="{BB962C8B-B14F-4D97-AF65-F5344CB8AC3E}">
        <p14:creationId xmlns:p14="http://schemas.microsoft.com/office/powerpoint/2010/main" val="52375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120948" y="304800"/>
            <a:ext cx="9950103" cy="551410"/>
          </a:xfrm>
        </p:spPr>
        <p:txBody>
          <a:bodyPr>
            <a:noAutofit/>
          </a:bodyPr>
          <a:lstStyle/>
          <a:p>
            <a:r>
              <a:rPr lang="en-US" dirty="0"/>
              <a:t>Assessment of Adaptive Behavior</a:t>
            </a:r>
          </a:p>
        </p:txBody>
      </p:sp>
      <p:sp>
        <p:nvSpPr>
          <p:cNvPr id="29699" name="Rectangle 3" descr="Rectangle: Click to edit Master text styles&#10;Second level&#10;Third level&#10;Fourth level&#10;Fifth level"/>
          <p:cNvSpPr>
            <a:spLocks noGrp="1" noChangeArrowheads="1"/>
          </p:cNvSpPr>
          <p:nvPr>
            <p:ph type="body" idx="1"/>
          </p:nvPr>
        </p:nvSpPr>
        <p:spPr>
          <a:xfrm>
            <a:off x="981456" y="1182624"/>
            <a:ext cx="7772400" cy="4114800"/>
          </a:xfrm>
        </p:spPr>
        <p:txBody>
          <a:bodyPr>
            <a:normAutofit lnSpcReduction="10000"/>
          </a:bodyPr>
          <a:lstStyle/>
          <a:p>
            <a:pPr>
              <a:buFontTx/>
              <a:buNone/>
            </a:pPr>
            <a:r>
              <a:rPr lang="en-US" dirty="0"/>
              <a:t>	</a:t>
            </a:r>
            <a:r>
              <a:rPr lang="en-US" sz="2800" dirty="0"/>
              <a:t>Must be conducted when it is suspected that the student may be affected by an Intellectual Disability. </a:t>
            </a:r>
          </a:p>
          <a:p>
            <a:pPr>
              <a:buFontTx/>
              <a:buNone/>
            </a:pPr>
            <a:endParaRPr lang="en-US" sz="2800" dirty="0"/>
          </a:p>
          <a:p>
            <a:pPr>
              <a:buFontTx/>
              <a:buNone/>
            </a:pPr>
            <a:r>
              <a:rPr lang="en-US" sz="2800" dirty="0">
                <a:solidFill>
                  <a:srgbClr val="C00000"/>
                </a:solidFill>
              </a:rPr>
              <a:t>“…a student’s performance falls -1.5 standard deviations from the mean of a test of intellectual ability, existing concurrently with deficits in adaptive behavior.”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133600" y="228600"/>
            <a:ext cx="7772400" cy="786384"/>
          </a:xfrm>
        </p:spPr>
        <p:txBody>
          <a:bodyPr>
            <a:normAutofit/>
          </a:bodyPr>
          <a:lstStyle/>
          <a:p>
            <a:pPr algn="ctr"/>
            <a:r>
              <a:rPr lang="en-US" dirty="0"/>
              <a:t>Domains of Adaptive Behavior</a:t>
            </a:r>
          </a:p>
        </p:txBody>
      </p:sp>
      <p:sp>
        <p:nvSpPr>
          <p:cNvPr id="30724" name="Rectangle 4" descr="Rectangle: Click to edit Master text styles&#10;Second level&#10;Third level&#10;Fourth level&#10;Fifth level"/>
          <p:cNvSpPr>
            <a:spLocks noGrp="1" noChangeArrowheads="1"/>
          </p:cNvSpPr>
          <p:nvPr>
            <p:ph type="body" sz="half" idx="1"/>
          </p:nvPr>
        </p:nvSpPr>
        <p:spPr>
          <a:xfrm>
            <a:off x="1077362" y="1371600"/>
            <a:ext cx="4942438" cy="4805363"/>
          </a:xfrm>
        </p:spPr>
        <p:txBody>
          <a:bodyPr>
            <a:normAutofit/>
          </a:bodyPr>
          <a:lstStyle/>
          <a:p>
            <a:r>
              <a:rPr lang="en-US" sz="2800" dirty="0"/>
              <a:t>Communication Skills</a:t>
            </a:r>
          </a:p>
          <a:p>
            <a:r>
              <a:rPr lang="en-US" sz="2800" dirty="0"/>
              <a:t>Community Use</a:t>
            </a:r>
          </a:p>
          <a:p>
            <a:r>
              <a:rPr lang="en-US" sz="2800" dirty="0"/>
              <a:t>Self-Direction</a:t>
            </a:r>
          </a:p>
          <a:p>
            <a:r>
              <a:rPr lang="en-US" sz="2800" dirty="0"/>
              <a:t>Health and Safety</a:t>
            </a:r>
          </a:p>
          <a:p>
            <a:r>
              <a:rPr lang="en-US" sz="2800" dirty="0"/>
              <a:t>Academic skills</a:t>
            </a:r>
          </a:p>
        </p:txBody>
      </p:sp>
      <p:sp>
        <p:nvSpPr>
          <p:cNvPr id="30725" name="Rectangle 5" descr="Rectangle: Click to edit Master text styles&#10;Second level&#10;Third level&#10;Fourth level&#10;Fifth level"/>
          <p:cNvSpPr>
            <a:spLocks noGrp="1" noChangeArrowheads="1"/>
          </p:cNvSpPr>
          <p:nvPr>
            <p:ph type="body" sz="half" idx="2"/>
          </p:nvPr>
        </p:nvSpPr>
        <p:spPr>
          <a:xfrm>
            <a:off x="6172200" y="1371601"/>
            <a:ext cx="4855265" cy="4805362"/>
          </a:xfrm>
        </p:spPr>
        <p:txBody>
          <a:bodyPr>
            <a:normAutofit/>
          </a:bodyPr>
          <a:lstStyle/>
          <a:p>
            <a:r>
              <a:rPr lang="en-US" sz="2800" dirty="0"/>
              <a:t>Self-Care</a:t>
            </a:r>
          </a:p>
          <a:p>
            <a:r>
              <a:rPr lang="en-US" sz="2800" dirty="0"/>
              <a:t>Home Living</a:t>
            </a:r>
          </a:p>
          <a:p>
            <a:r>
              <a:rPr lang="en-US" sz="2800" dirty="0"/>
              <a:t>Social Skills</a:t>
            </a:r>
          </a:p>
          <a:p>
            <a:r>
              <a:rPr lang="en-US" sz="2800" dirty="0"/>
              <a:t>Leisure</a:t>
            </a:r>
          </a:p>
          <a:p>
            <a:r>
              <a:rPr lang="en-US" sz="2800" dirty="0"/>
              <a:t>Work  Skills</a:t>
            </a:r>
          </a:p>
          <a:p>
            <a:r>
              <a:rPr lang="en-US" sz="2800" dirty="0"/>
              <a:t>Maladaptive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967634" y="336386"/>
            <a:ext cx="9950103" cy="660310"/>
          </a:xfrm>
        </p:spPr>
        <p:txBody>
          <a:bodyPr>
            <a:normAutofit/>
          </a:bodyPr>
          <a:lstStyle/>
          <a:p>
            <a:pPr algn="ctr"/>
            <a:r>
              <a:rPr lang="en-US" dirty="0"/>
              <a:t>Adaptive Behavior Assessments</a:t>
            </a:r>
          </a:p>
        </p:txBody>
      </p:sp>
      <p:sp>
        <p:nvSpPr>
          <p:cNvPr id="32771" name="Rectangle 3" descr="Rectangle: Click to edit Master text styles&#10;Second level&#10;Third level&#10;Fourth level&#10;Fifth level"/>
          <p:cNvSpPr>
            <a:spLocks noGrp="1" noChangeArrowheads="1"/>
          </p:cNvSpPr>
          <p:nvPr>
            <p:ph type="body" idx="1"/>
          </p:nvPr>
        </p:nvSpPr>
        <p:spPr>
          <a:xfrm>
            <a:off x="1478889" y="1639824"/>
            <a:ext cx="8927592" cy="4114800"/>
          </a:xfrm>
        </p:spPr>
        <p:txBody>
          <a:bodyPr>
            <a:normAutofit/>
          </a:bodyPr>
          <a:lstStyle/>
          <a:p>
            <a:r>
              <a:rPr lang="en-US" sz="2800" dirty="0"/>
              <a:t>Scales of Independent Behavior - Revised (SIB-R)</a:t>
            </a:r>
          </a:p>
          <a:p>
            <a:r>
              <a:rPr lang="en-US" sz="2800" dirty="0"/>
              <a:t>Vineland Adaptive Behavior Scales – II (VABS-II)</a:t>
            </a:r>
          </a:p>
          <a:p>
            <a:r>
              <a:rPr lang="en-US" sz="2800" dirty="0"/>
              <a:t>Adaptive Behavior Assessment System – II (ABAS-3)</a:t>
            </a:r>
          </a:p>
          <a:p>
            <a:r>
              <a:rPr lang="en-US" sz="2800" dirty="0"/>
              <a:t>Diagnostic Adaptive Behavior Scale (DABS)</a:t>
            </a:r>
          </a:p>
          <a:p>
            <a:r>
              <a:rPr lang="en-US" sz="2800" dirty="0"/>
              <a:t>School Function Assessment (SFA)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Grp="1" noChangeArrowheads="1"/>
          </p:cNvSpPr>
          <p:nvPr>
            <p:ph type="title"/>
          </p:nvPr>
        </p:nvSpPr>
        <p:spPr>
          <a:xfrm>
            <a:off x="2133600" y="304800"/>
            <a:ext cx="7772400" cy="810768"/>
          </a:xfrm>
          <a:noFill/>
          <a:ln/>
        </p:spPr>
        <p:txBody>
          <a:bodyPr>
            <a:normAutofit/>
          </a:bodyPr>
          <a:lstStyle/>
          <a:p>
            <a:pPr algn="ctr"/>
            <a:r>
              <a:rPr lang="en-US" dirty="0"/>
              <a:t>Considerations</a:t>
            </a:r>
          </a:p>
        </p:txBody>
      </p:sp>
      <p:sp>
        <p:nvSpPr>
          <p:cNvPr id="15365" name="Rectangle 5" descr="Rectangle: Click to edit Master text styles&#10;Second level&#10;Third level&#10;Fourth level&#10;Fifth level"/>
          <p:cNvSpPr>
            <a:spLocks noGrp="1" noChangeArrowheads="1"/>
          </p:cNvSpPr>
          <p:nvPr>
            <p:ph type="body" idx="1"/>
          </p:nvPr>
        </p:nvSpPr>
        <p:spPr>
          <a:xfrm>
            <a:off x="976778" y="1503772"/>
            <a:ext cx="9950103" cy="4147220"/>
          </a:xfrm>
          <a:noFill/>
          <a:ln/>
        </p:spPr>
        <p:txBody>
          <a:bodyPr>
            <a:normAutofit lnSpcReduction="10000"/>
          </a:bodyPr>
          <a:lstStyle/>
          <a:p>
            <a:r>
              <a:rPr lang="en-US" sz="3000" dirty="0"/>
              <a:t>Often inadequately normed</a:t>
            </a:r>
          </a:p>
          <a:p>
            <a:r>
              <a:rPr lang="en-US" sz="3000" dirty="0"/>
              <a:t>Often inappropriately administered </a:t>
            </a:r>
          </a:p>
          <a:p>
            <a:r>
              <a:rPr lang="en-US" sz="3000" dirty="0"/>
              <a:t>Poor interrater agreement</a:t>
            </a:r>
          </a:p>
          <a:p>
            <a:pPr marL="731520" lvl="1" indent="-457200">
              <a:buFont typeface="Arial" panose="020B0604020202020204" pitchFamily="34" charset="0"/>
              <a:buChar char="•"/>
            </a:pPr>
            <a:r>
              <a:rPr lang="en-US" sz="3000" b="0" dirty="0"/>
              <a:t>Items difficult to interpret or understand  </a:t>
            </a:r>
          </a:p>
          <a:p>
            <a:pPr marL="731520" lvl="1" indent="-457200">
              <a:buFont typeface="Arial" panose="020B0604020202020204" pitchFamily="34" charset="0"/>
              <a:buChar char="•"/>
            </a:pPr>
            <a:r>
              <a:rPr lang="en-US" sz="3000" b="0" dirty="0"/>
              <a:t>Subjective rating criteria</a:t>
            </a:r>
          </a:p>
          <a:p>
            <a:pPr marL="731520" lvl="1" indent="-457200">
              <a:buFont typeface="Arial" panose="020B0604020202020204" pitchFamily="34" charset="0"/>
              <a:buChar char="•"/>
            </a:pPr>
            <a:r>
              <a:rPr lang="en-US" sz="3000" b="0" dirty="0"/>
              <a:t>One or both raters not sufficiently familiar with the  individual </a:t>
            </a:r>
          </a:p>
          <a:p>
            <a:pPr>
              <a:buNone/>
            </a:pP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Grp="1" noChangeArrowheads="1"/>
          </p:cNvSpPr>
          <p:nvPr>
            <p:ph type="title"/>
          </p:nvPr>
        </p:nvSpPr>
        <p:spPr>
          <a:xfrm>
            <a:off x="2133600" y="304800"/>
            <a:ext cx="7772400" cy="810768"/>
          </a:xfrm>
          <a:noFill/>
          <a:ln/>
        </p:spPr>
        <p:txBody>
          <a:bodyPr>
            <a:normAutofit/>
          </a:bodyPr>
          <a:lstStyle/>
          <a:p>
            <a:pPr algn="ctr"/>
            <a:r>
              <a:rPr lang="en-US" dirty="0"/>
              <a:t>Questions We Might Ask…</a:t>
            </a:r>
          </a:p>
        </p:txBody>
      </p:sp>
      <p:sp>
        <p:nvSpPr>
          <p:cNvPr id="15365" name="Rectangle 5" descr="Rectangle: Click to edit Master text styles&#10;Second level&#10;Third level&#10;Fourth level&#10;Fifth level"/>
          <p:cNvSpPr>
            <a:spLocks noGrp="1" noChangeArrowheads="1"/>
          </p:cNvSpPr>
          <p:nvPr>
            <p:ph type="body" idx="1"/>
          </p:nvPr>
        </p:nvSpPr>
        <p:spPr>
          <a:xfrm>
            <a:off x="976778" y="1503772"/>
            <a:ext cx="9950103" cy="4147220"/>
          </a:xfrm>
          <a:noFill/>
          <a:ln/>
        </p:spPr>
        <p:txBody>
          <a:bodyPr>
            <a:normAutofit/>
          </a:bodyPr>
          <a:lstStyle/>
          <a:p>
            <a:pPr marL="0" indent="0">
              <a:buNone/>
            </a:pPr>
            <a:r>
              <a:rPr lang="en-US" sz="2800" dirty="0"/>
              <a:t>What is Elwood's overall level of adaptive behavior?</a:t>
            </a:r>
          </a:p>
          <a:p>
            <a:pPr marL="0" indent="0">
              <a:buNone/>
            </a:pPr>
            <a:endParaRPr lang="en-US" sz="2800" dirty="0"/>
          </a:p>
          <a:p>
            <a:pPr marL="0" indent="0">
              <a:buNone/>
            </a:pPr>
            <a:r>
              <a:rPr lang="en-US" sz="2800" dirty="0"/>
              <a:t>Does Elwood demonstrate any relative strengths within his adaptive behavior profile?</a:t>
            </a:r>
          </a:p>
          <a:p>
            <a:pPr marL="0" indent="0">
              <a:buNone/>
            </a:pPr>
            <a:endParaRPr lang="en-US" sz="2800" b="1" dirty="0"/>
          </a:p>
          <a:p>
            <a:pPr marL="0" indent="0">
              <a:buNone/>
            </a:pPr>
            <a:r>
              <a:rPr lang="en-US" sz="2800" dirty="0"/>
              <a:t>What skills need to be developed in order for Elwood to progress within the adaptive behavior continuum? </a:t>
            </a:r>
            <a:endParaRPr lang="en-US" sz="1600" dirty="0"/>
          </a:p>
        </p:txBody>
      </p:sp>
    </p:spTree>
    <p:extLst>
      <p:ext uri="{BB962C8B-B14F-4D97-AF65-F5344CB8AC3E}">
        <p14:creationId xmlns:p14="http://schemas.microsoft.com/office/powerpoint/2010/main" val="37543246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38EED-C561-4C99-C38B-C3FC7A02260B}"/>
              </a:ext>
            </a:extLst>
          </p:cNvPr>
          <p:cNvSpPr>
            <a:spLocks noGrp="1"/>
          </p:cNvSpPr>
          <p:nvPr>
            <p:ph type="title"/>
          </p:nvPr>
        </p:nvSpPr>
        <p:spPr>
          <a:xfrm>
            <a:off x="1077362" y="446114"/>
            <a:ext cx="9950103" cy="715174"/>
          </a:xfrm>
        </p:spPr>
        <p:txBody>
          <a:bodyPr>
            <a:normAutofit/>
          </a:bodyPr>
          <a:lstStyle/>
          <a:p>
            <a:r>
              <a:rPr lang="en-US" dirty="0"/>
              <a:t>Tests of Cognitive Ability </a:t>
            </a:r>
          </a:p>
        </p:txBody>
      </p:sp>
      <p:sp>
        <p:nvSpPr>
          <p:cNvPr id="3" name="Content Placeholder 2">
            <a:extLst>
              <a:ext uri="{FF2B5EF4-FFF2-40B4-BE49-F238E27FC236}">
                <a16:creationId xmlns:a16="http://schemas.microsoft.com/office/drawing/2014/main" id="{D6CC6372-1E28-9048-5877-ACAA79C9A49E}"/>
              </a:ext>
            </a:extLst>
          </p:cNvPr>
          <p:cNvSpPr>
            <a:spLocks noGrp="1"/>
          </p:cNvSpPr>
          <p:nvPr>
            <p:ph idx="1"/>
          </p:nvPr>
        </p:nvSpPr>
        <p:spPr>
          <a:xfrm>
            <a:off x="1077362" y="1316736"/>
            <a:ext cx="9950103" cy="4624094"/>
          </a:xfrm>
        </p:spPr>
        <p:txBody>
          <a:bodyPr>
            <a:normAutofit/>
          </a:bodyPr>
          <a:lstStyle/>
          <a:p>
            <a:r>
              <a:rPr lang="en-US" sz="2800" dirty="0"/>
              <a:t>Woodcock-Johnson Tests of Cognitive Ability (WJIV)</a:t>
            </a:r>
          </a:p>
          <a:p>
            <a:r>
              <a:rPr lang="en-US" sz="2800" dirty="0"/>
              <a:t>Weschler Intelligence scales for Children (WISC-V)</a:t>
            </a:r>
          </a:p>
          <a:p>
            <a:r>
              <a:rPr lang="en-US" sz="2800" dirty="0"/>
              <a:t>Stanford Binet (SB5)</a:t>
            </a:r>
          </a:p>
          <a:p>
            <a:r>
              <a:rPr lang="en-US" sz="2800" dirty="0"/>
              <a:t>Universal Nonverbal Intelligence Test (UNIT 2)</a:t>
            </a:r>
          </a:p>
          <a:p>
            <a:r>
              <a:rPr lang="en-US" sz="2800" dirty="0"/>
              <a:t>Test of Nonverbal Intelligence (TONI)</a:t>
            </a:r>
          </a:p>
          <a:p>
            <a:r>
              <a:rPr lang="en-US" sz="2800" dirty="0"/>
              <a:t>Comprehensive Test of Nonverbal Intelligence (CTONI)</a:t>
            </a:r>
          </a:p>
        </p:txBody>
      </p:sp>
    </p:spTree>
    <p:extLst>
      <p:ext uri="{BB962C8B-B14F-4D97-AF65-F5344CB8AC3E}">
        <p14:creationId xmlns:p14="http://schemas.microsoft.com/office/powerpoint/2010/main" val="661981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Grp="1" noChangeArrowheads="1"/>
          </p:cNvSpPr>
          <p:nvPr>
            <p:ph type="title"/>
          </p:nvPr>
        </p:nvSpPr>
        <p:spPr>
          <a:xfrm>
            <a:off x="2133600" y="304800"/>
            <a:ext cx="7772400" cy="838200"/>
          </a:xfrm>
          <a:noFill/>
          <a:ln/>
        </p:spPr>
        <p:txBody>
          <a:bodyPr>
            <a:normAutofit/>
          </a:bodyPr>
          <a:lstStyle/>
          <a:p>
            <a:pPr algn="ctr"/>
            <a:r>
              <a:rPr lang="en-US" dirty="0"/>
              <a:t>Considerations</a:t>
            </a:r>
          </a:p>
        </p:txBody>
      </p:sp>
      <p:sp>
        <p:nvSpPr>
          <p:cNvPr id="15365" name="Rectangle 5" descr="Rectangle: Click to edit Master text styles&#10;Second level&#10;Third level&#10;Fourth level&#10;Fifth level"/>
          <p:cNvSpPr>
            <a:spLocks noGrp="1" noChangeArrowheads="1"/>
          </p:cNvSpPr>
          <p:nvPr>
            <p:ph type="body" idx="1"/>
          </p:nvPr>
        </p:nvSpPr>
        <p:spPr>
          <a:xfrm>
            <a:off x="1120948" y="1672243"/>
            <a:ext cx="9950103" cy="3513514"/>
          </a:xfrm>
          <a:noFill/>
          <a:ln/>
        </p:spPr>
        <p:txBody>
          <a:bodyPr>
            <a:normAutofit/>
          </a:bodyPr>
          <a:lstStyle/>
          <a:p>
            <a:r>
              <a:rPr lang="en-US" sz="2800" dirty="0"/>
              <a:t>Reliability</a:t>
            </a:r>
          </a:p>
          <a:p>
            <a:r>
              <a:rPr lang="en-US" sz="2800" dirty="0"/>
              <a:t>Scores provided</a:t>
            </a:r>
          </a:p>
          <a:p>
            <a:r>
              <a:rPr lang="en-US" sz="2800" dirty="0"/>
              <a:t>Breadth of coverage</a:t>
            </a:r>
          </a:p>
          <a:p>
            <a:r>
              <a:rPr lang="en-US" sz="2800" dirty="0"/>
              <a:t>Theoretical underpinnings </a:t>
            </a:r>
          </a:p>
          <a:p>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Grp="1" noChangeArrowheads="1"/>
          </p:cNvSpPr>
          <p:nvPr>
            <p:ph type="title"/>
          </p:nvPr>
        </p:nvSpPr>
        <p:spPr>
          <a:xfrm>
            <a:off x="2133600" y="304800"/>
            <a:ext cx="7772400" cy="810768"/>
          </a:xfrm>
          <a:noFill/>
          <a:ln/>
        </p:spPr>
        <p:txBody>
          <a:bodyPr>
            <a:normAutofit/>
          </a:bodyPr>
          <a:lstStyle/>
          <a:p>
            <a:pPr algn="ctr"/>
            <a:r>
              <a:rPr lang="en-US" dirty="0"/>
              <a:t>Questions We Might Ask…</a:t>
            </a:r>
          </a:p>
        </p:txBody>
      </p:sp>
      <p:sp>
        <p:nvSpPr>
          <p:cNvPr id="15365" name="Rectangle 5" descr="Rectangle: Click to edit Master text styles&#10;Second level&#10;Third level&#10;Fourth level&#10;Fifth level"/>
          <p:cNvSpPr>
            <a:spLocks noGrp="1" noChangeArrowheads="1"/>
          </p:cNvSpPr>
          <p:nvPr>
            <p:ph type="body" idx="1"/>
          </p:nvPr>
        </p:nvSpPr>
        <p:spPr>
          <a:xfrm>
            <a:off x="976778" y="1503772"/>
            <a:ext cx="9950103" cy="4147220"/>
          </a:xfrm>
          <a:noFill/>
          <a:ln/>
        </p:spPr>
        <p:txBody>
          <a:bodyPr>
            <a:normAutofit/>
          </a:bodyPr>
          <a:lstStyle/>
          <a:p>
            <a:pPr marL="0" indent="0">
              <a:buNone/>
            </a:pPr>
            <a:r>
              <a:rPr lang="en-US" sz="2800" dirty="0"/>
              <a:t>What is Elwood's overall level of cognitive functioning?</a:t>
            </a:r>
          </a:p>
          <a:p>
            <a:pPr marL="0" indent="0">
              <a:buNone/>
            </a:pPr>
            <a:endParaRPr lang="en-US" sz="2800" dirty="0"/>
          </a:p>
          <a:p>
            <a:pPr marL="0" indent="0">
              <a:buNone/>
            </a:pPr>
            <a:r>
              <a:rPr lang="en-US" sz="2800" dirty="0"/>
              <a:t>Does Elwood demonstrate any relative strengths within his cognitive profile?</a:t>
            </a:r>
          </a:p>
          <a:p>
            <a:pPr marL="0" indent="0">
              <a:buNone/>
            </a:pPr>
            <a:endParaRPr lang="en-US" sz="2800" b="1" dirty="0"/>
          </a:p>
          <a:p>
            <a:pPr marL="0" indent="0">
              <a:buNone/>
            </a:pPr>
            <a:r>
              <a:rPr lang="en-US" sz="2800" dirty="0"/>
              <a:t>What does Elwood’s cognitive profile tell us about  potential instructional approaches or strategies?</a:t>
            </a:r>
            <a:endParaRPr lang="en-US" sz="1600" dirty="0"/>
          </a:p>
        </p:txBody>
      </p:sp>
    </p:spTree>
    <p:extLst>
      <p:ext uri="{BB962C8B-B14F-4D97-AF65-F5344CB8AC3E}">
        <p14:creationId xmlns:p14="http://schemas.microsoft.com/office/powerpoint/2010/main" val="5526642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38EED-C561-4C99-C38B-C3FC7A02260B}"/>
              </a:ext>
            </a:extLst>
          </p:cNvPr>
          <p:cNvSpPr>
            <a:spLocks noGrp="1"/>
          </p:cNvSpPr>
          <p:nvPr>
            <p:ph type="title"/>
          </p:nvPr>
        </p:nvSpPr>
        <p:spPr>
          <a:xfrm>
            <a:off x="1077361" y="299810"/>
            <a:ext cx="9950103" cy="779182"/>
          </a:xfrm>
        </p:spPr>
        <p:txBody>
          <a:bodyPr>
            <a:normAutofit/>
          </a:bodyPr>
          <a:lstStyle/>
          <a:p>
            <a:pPr algn="ctr"/>
            <a:r>
              <a:rPr lang="en-US" dirty="0"/>
              <a:t>Tests of Academic Achievement </a:t>
            </a:r>
          </a:p>
        </p:txBody>
      </p:sp>
      <p:sp>
        <p:nvSpPr>
          <p:cNvPr id="3" name="Content Placeholder 2">
            <a:extLst>
              <a:ext uri="{FF2B5EF4-FFF2-40B4-BE49-F238E27FC236}">
                <a16:creationId xmlns:a16="http://schemas.microsoft.com/office/drawing/2014/main" id="{D6CC6372-1E28-9048-5877-ACAA79C9A49E}"/>
              </a:ext>
            </a:extLst>
          </p:cNvPr>
          <p:cNvSpPr>
            <a:spLocks noGrp="1"/>
          </p:cNvSpPr>
          <p:nvPr>
            <p:ph idx="1"/>
          </p:nvPr>
        </p:nvSpPr>
        <p:spPr>
          <a:xfrm>
            <a:off x="1077362" y="1399032"/>
            <a:ext cx="9950103" cy="4624094"/>
          </a:xfrm>
        </p:spPr>
        <p:txBody>
          <a:bodyPr>
            <a:normAutofit/>
          </a:bodyPr>
          <a:lstStyle/>
          <a:p>
            <a:r>
              <a:rPr lang="en-US" sz="2800" dirty="0"/>
              <a:t>Woodcock-Johnson Tests of Cognitive Ability (WJIV)</a:t>
            </a:r>
          </a:p>
          <a:p>
            <a:r>
              <a:rPr lang="en-US" sz="2800" dirty="0"/>
              <a:t>Weschler Induvial Achievement Test (WIAT-III)</a:t>
            </a:r>
          </a:p>
          <a:p>
            <a:r>
              <a:rPr lang="en-US" sz="2800" dirty="0"/>
              <a:t>Peabody Picture Vocabulary Test </a:t>
            </a:r>
          </a:p>
          <a:p>
            <a:r>
              <a:rPr lang="en-US" sz="2800" dirty="0"/>
              <a:t>Oral and Written Language Scales (OWLS)</a:t>
            </a:r>
          </a:p>
          <a:p>
            <a:r>
              <a:rPr lang="en-US" sz="2800" dirty="0"/>
              <a:t>Key Math Diagnostic Test </a:t>
            </a:r>
          </a:p>
          <a:p>
            <a:r>
              <a:rPr lang="en-US" sz="2800" dirty="0" err="1"/>
              <a:t>ProEd</a:t>
            </a:r>
            <a:r>
              <a:rPr lang="en-US" sz="2800" dirty="0"/>
              <a:t> family of narrow focused tests (TOWL, TORC, TEMA)</a:t>
            </a:r>
          </a:p>
        </p:txBody>
      </p:sp>
    </p:spTree>
    <p:extLst>
      <p:ext uri="{BB962C8B-B14F-4D97-AF65-F5344CB8AC3E}">
        <p14:creationId xmlns:p14="http://schemas.microsoft.com/office/powerpoint/2010/main" val="41854062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489F7-4DE6-5AF6-929F-F006E3D88459}"/>
              </a:ext>
            </a:extLst>
          </p:cNvPr>
          <p:cNvSpPr>
            <a:spLocks noGrp="1"/>
          </p:cNvSpPr>
          <p:nvPr>
            <p:ph type="title"/>
          </p:nvPr>
        </p:nvSpPr>
        <p:spPr>
          <a:xfrm>
            <a:off x="1077362" y="281522"/>
            <a:ext cx="9950103" cy="559726"/>
          </a:xfrm>
        </p:spPr>
        <p:txBody>
          <a:bodyPr>
            <a:normAutofit fontScale="90000"/>
          </a:bodyPr>
          <a:lstStyle/>
          <a:p>
            <a:r>
              <a:rPr lang="en-US" dirty="0"/>
              <a:t>Basic Skills – VT Dept. of Ed Rules &amp; Regulations</a:t>
            </a:r>
          </a:p>
        </p:txBody>
      </p:sp>
      <p:sp>
        <p:nvSpPr>
          <p:cNvPr id="3" name="Content Placeholder 2">
            <a:extLst>
              <a:ext uri="{FF2B5EF4-FFF2-40B4-BE49-F238E27FC236}">
                <a16:creationId xmlns:a16="http://schemas.microsoft.com/office/drawing/2014/main" id="{40786944-D4FE-71E2-4A44-5ECBD9D176B0}"/>
              </a:ext>
            </a:extLst>
          </p:cNvPr>
          <p:cNvSpPr>
            <a:spLocks noGrp="1"/>
          </p:cNvSpPr>
          <p:nvPr>
            <p:ph idx="1"/>
          </p:nvPr>
        </p:nvSpPr>
        <p:spPr>
          <a:xfrm>
            <a:off x="1077362" y="978408"/>
            <a:ext cx="9950103" cy="4962422"/>
          </a:xfrm>
        </p:spPr>
        <p:txBody>
          <a:bodyPr/>
          <a:lstStyle/>
          <a:p>
            <a:pPr marL="0" indent="0">
              <a:buNone/>
            </a:pPr>
            <a:r>
              <a:rPr lang="en-US" sz="2400" dirty="0"/>
              <a:t>(1) Unless otherwise specified in the disability category in these rules,    basic skill areas are: </a:t>
            </a:r>
          </a:p>
          <a:p>
            <a:pPr marL="788670" lvl="1" indent="-514350">
              <a:buFont typeface="+mj-lt"/>
              <a:buAutoNum type="romanLcPeriod"/>
            </a:pPr>
            <a:r>
              <a:rPr lang="en-US" sz="2000" dirty="0"/>
              <a:t>Oral expression; </a:t>
            </a:r>
          </a:p>
          <a:p>
            <a:pPr marL="788670" lvl="1" indent="-514350">
              <a:buFont typeface="+mj-lt"/>
              <a:buAutoNum type="romanLcPeriod"/>
            </a:pPr>
            <a:r>
              <a:rPr lang="en-US" sz="2000" dirty="0"/>
              <a:t>Listening comprehension; </a:t>
            </a:r>
          </a:p>
          <a:p>
            <a:pPr marL="788670" lvl="1" indent="-514350">
              <a:buFont typeface="+mj-lt"/>
              <a:buAutoNum type="romanLcPeriod"/>
            </a:pPr>
            <a:r>
              <a:rPr lang="en-US" sz="2000" dirty="0"/>
              <a:t>Written expression; </a:t>
            </a:r>
          </a:p>
          <a:p>
            <a:pPr marL="788670" lvl="1" indent="-514350">
              <a:buFont typeface="+mj-lt"/>
              <a:buAutoNum type="romanLcPeriod"/>
            </a:pPr>
            <a:r>
              <a:rPr lang="en-US" sz="2000" dirty="0"/>
              <a:t>Basic reading skills; </a:t>
            </a:r>
          </a:p>
          <a:p>
            <a:pPr marL="788670" lvl="1" indent="-514350">
              <a:buFont typeface="+mj-lt"/>
              <a:buAutoNum type="romanLcPeriod"/>
            </a:pPr>
            <a:r>
              <a:rPr lang="en-US" sz="2000" dirty="0"/>
              <a:t>Reading comprehension; </a:t>
            </a:r>
          </a:p>
          <a:p>
            <a:pPr marL="788670" lvl="1" indent="-514350">
              <a:buFont typeface="+mj-lt"/>
              <a:buAutoNum type="romanLcPeriod"/>
            </a:pPr>
            <a:r>
              <a:rPr lang="en-US" sz="2000" dirty="0"/>
              <a:t>Mathematics calculation;</a:t>
            </a:r>
          </a:p>
          <a:p>
            <a:pPr marL="788670" lvl="1" indent="-514350">
              <a:buFont typeface="+mj-lt"/>
              <a:buAutoNum type="romanLcPeriod"/>
            </a:pPr>
            <a:r>
              <a:rPr lang="en-US" sz="2000" b="1" dirty="0"/>
              <a:t>Mathematics reasoning; </a:t>
            </a:r>
          </a:p>
          <a:p>
            <a:pPr marL="788670" lvl="1" indent="-514350">
              <a:buFont typeface="+mj-lt"/>
              <a:buAutoNum type="romanLcPeriod"/>
            </a:pPr>
            <a:r>
              <a:rPr lang="en-US" sz="2000" dirty="0"/>
              <a:t>Motor Skills</a:t>
            </a:r>
          </a:p>
        </p:txBody>
      </p:sp>
      <p:sp>
        <p:nvSpPr>
          <p:cNvPr id="4" name="TextBox 3">
            <a:extLst>
              <a:ext uri="{FF2B5EF4-FFF2-40B4-BE49-F238E27FC236}">
                <a16:creationId xmlns:a16="http://schemas.microsoft.com/office/drawing/2014/main" id="{5BD25071-9126-D2F9-589A-02C720D9640E}"/>
              </a:ext>
            </a:extLst>
          </p:cNvPr>
          <p:cNvSpPr txBox="1"/>
          <p:nvPr/>
        </p:nvSpPr>
        <p:spPr>
          <a:xfrm>
            <a:off x="5522976" y="2736502"/>
            <a:ext cx="3913631" cy="1384995"/>
          </a:xfrm>
          <a:prstGeom prst="rect">
            <a:avLst/>
          </a:prstGeom>
          <a:noFill/>
        </p:spPr>
        <p:txBody>
          <a:bodyPr wrap="square" rtlCol="0">
            <a:spAutoFit/>
          </a:bodyPr>
          <a:lstStyle/>
          <a:p>
            <a:pPr algn="ctr"/>
            <a:r>
              <a:rPr lang="en-US" sz="2800" dirty="0">
                <a:solidFill>
                  <a:srgbClr val="C00000"/>
                </a:solidFill>
              </a:rPr>
              <a:t>Achievement Battery vs. </a:t>
            </a:r>
          </a:p>
          <a:p>
            <a:pPr algn="ctr"/>
            <a:r>
              <a:rPr lang="en-US" sz="2800" dirty="0">
                <a:solidFill>
                  <a:srgbClr val="C00000"/>
                </a:solidFill>
              </a:rPr>
              <a:t>Narrow Focused Test</a:t>
            </a:r>
          </a:p>
        </p:txBody>
      </p:sp>
    </p:spTree>
    <p:extLst>
      <p:ext uri="{BB962C8B-B14F-4D97-AF65-F5344CB8AC3E}">
        <p14:creationId xmlns:p14="http://schemas.microsoft.com/office/powerpoint/2010/main" val="36226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57808-AFBE-1695-D9B1-28425F6EAED2}"/>
              </a:ext>
            </a:extLst>
          </p:cNvPr>
          <p:cNvSpPr>
            <a:spLocks noGrp="1"/>
          </p:cNvSpPr>
          <p:nvPr>
            <p:ph type="title"/>
          </p:nvPr>
        </p:nvSpPr>
        <p:spPr>
          <a:xfrm>
            <a:off x="1077361" y="0"/>
            <a:ext cx="9950103" cy="1507376"/>
          </a:xfrm>
        </p:spPr>
        <p:txBody>
          <a:bodyPr>
            <a:normAutofit fontScale="90000"/>
          </a:bodyPr>
          <a:lstStyle/>
          <a:p>
            <a:br>
              <a:rPr lang="en-US" sz="3200" dirty="0"/>
            </a:br>
            <a:br>
              <a:rPr lang="en-US" sz="3200" dirty="0"/>
            </a:br>
            <a:br>
              <a:rPr lang="en-US" sz="3200" dirty="0"/>
            </a:br>
            <a:r>
              <a:rPr lang="en-US" sz="3200" dirty="0"/>
              <a:t>Why do we test our students?</a:t>
            </a:r>
            <a:br>
              <a:rPr lang="en-US" sz="3200" dirty="0"/>
            </a:br>
            <a:endParaRPr lang="en-US" dirty="0"/>
          </a:p>
        </p:txBody>
      </p:sp>
      <p:sp>
        <p:nvSpPr>
          <p:cNvPr id="3" name="Content Placeholder 2">
            <a:extLst>
              <a:ext uri="{FF2B5EF4-FFF2-40B4-BE49-F238E27FC236}">
                <a16:creationId xmlns:a16="http://schemas.microsoft.com/office/drawing/2014/main" id="{A576100E-1217-63C7-05E8-6947DF31FD7F}"/>
              </a:ext>
            </a:extLst>
          </p:cNvPr>
          <p:cNvSpPr>
            <a:spLocks noGrp="1"/>
          </p:cNvSpPr>
          <p:nvPr>
            <p:ph idx="1"/>
          </p:nvPr>
        </p:nvSpPr>
        <p:spPr>
          <a:xfrm>
            <a:off x="1077362" y="1298448"/>
            <a:ext cx="9950103" cy="5065776"/>
          </a:xfrm>
        </p:spPr>
        <p:txBody>
          <a:bodyPr>
            <a:normAutofit/>
          </a:bodyPr>
          <a:lstStyle/>
          <a:p>
            <a:r>
              <a:rPr lang="en-US" sz="2400" dirty="0"/>
              <a:t>To determine initial or continued edibility for services </a:t>
            </a:r>
          </a:p>
          <a:p>
            <a:r>
              <a:rPr lang="en-US" sz="2400" dirty="0"/>
              <a:t>To be in compliance with Vermont and Federal regulations</a:t>
            </a:r>
          </a:p>
          <a:p>
            <a:r>
              <a:rPr lang="en-US" sz="2400" dirty="0"/>
              <a:t>To identify potential strengths and challenges </a:t>
            </a:r>
          </a:p>
          <a:p>
            <a:r>
              <a:rPr lang="en-US" sz="2400" dirty="0"/>
              <a:t>To inform instruction and program development</a:t>
            </a:r>
          </a:p>
          <a:p>
            <a:r>
              <a:rPr lang="en-US" sz="2400" dirty="0"/>
              <a:t>To inform IEP development</a:t>
            </a:r>
          </a:p>
          <a:p>
            <a:r>
              <a:rPr lang="en-US" sz="2400" dirty="0"/>
              <a:t>Gather information related to enabling involvement and progress within the general education curriculum </a:t>
            </a:r>
          </a:p>
          <a:p>
            <a:r>
              <a:rPr lang="en-US" sz="2400" dirty="0"/>
              <a:t>To document growth </a:t>
            </a:r>
          </a:p>
          <a:p>
            <a:r>
              <a:rPr lang="en-US" sz="2400" dirty="0"/>
              <a:t>Accountability </a:t>
            </a:r>
          </a:p>
        </p:txBody>
      </p:sp>
    </p:spTree>
    <p:extLst>
      <p:ext uri="{BB962C8B-B14F-4D97-AF65-F5344CB8AC3E}">
        <p14:creationId xmlns:p14="http://schemas.microsoft.com/office/powerpoint/2010/main" val="33243897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Grp="1" noChangeArrowheads="1"/>
          </p:cNvSpPr>
          <p:nvPr>
            <p:ph type="title"/>
          </p:nvPr>
        </p:nvSpPr>
        <p:spPr>
          <a:xfrm>
            <a:off x="2133600" y="304800"/>
            <a:ext cx="7772400" cy="838200"/>
          </a:xfrm>
          <a:noFill/>
          <a:ln/>
        </p:spPr>
        <p:txBody>
          <a:bodyPr>
            <a:normAutofit/>
          </a:bodyPr>
          <a:lstStyle/>
          <a:p>
            <a:pPr algn="ctr"/>
            <a:r>
              <a:rPr lang="en-US" dirty="0"/>
              <a:t>Considerations</a:t>
            </a:r>
          </a:p>
        </p:txBody>
      </p:sp>
      <p:sp>
        <p:nvSpPr>
          <p:cNvPr id="15365" name="Rectangle 5" descr="Rectangle: Click to edit Master text styles&#10;Second level&#10;Third level&#10;Fourth level&#10;Fifth level"/>
          <p:cNvSpPr>
            <a:spLocks noGrp="1" noChangeArrowheads="1"/>
          </p:cNvSpPr>
          <p:nvPr>
            <p:ph type="body" idx="1"/>
          </p:nvPr>
        </p:nvSpPr>
        <p:spPr>
          <a:xfrm>
            <a:off x="1120948" y="1672243"/>
            <a:ext cx="9950103" cy="3513514"/>
          </a:xfrm>
          <a:noFill/>
          <a:ln/>
        </p:spPr>
        <p:txBody>
          <a:bodyPr>
            <a:normAutofit fontScale="92500" lnSpcReduction="10000"/>
          </a:bodyPr>
          <a:lstStyle/>
          <a:p>
            <a:r>
              <a:rPr lang="en-US" sz="2800" dirty="0"/>
              <a:t>Reliability</a:t>
            </a:r>
          </a:p>
          <a:p>
            <a:r>
              <a:rPr lang="en-US" sz="2800" dirty="0"/>
              <a:t>Scores provided</a:t>
            </a:r>
          </a:p>
          <a:p>
            <a:r>
              <a:rPr lang="en-US" sz="2800" dirty="0"/>
              <a:t>Breadth of coverage</a:t>
            </a:r>
          </a:p>
          <a:p>
            <a:r>
              <a:rPr lang="en-US" sz="2800" dirty="0"/>
              <a:t>Item selection</a:t>
            </a:r>
          </a:p>
          <a:p>
            <a:r>
              <a:rPr lang="en-US" sz="2800" dirty="0"/>
              <a:t>Cluster/Index/Composite composition</a:t>
            </a:r>
          </a:p>
          <a:p>
            <a:r>
              <a:rPr lang="en-US" sz="2800" dirty="0"/>
              <a:t>Achievement Battery vs. Narrow Focused</a:t>
            </a:r>
          </a:p>
          <a:p>
            <a:endParaRPr lang="en-US" dirty="0"/>
          </a:p>
        </p:txBody>
      </p:sp>
    </p:spTree>
    <p:extLst>
      <p:ext uri="{BB962C8B-B14F-4D97-AF65-F5344CB8AC3E}">
        <p14:creationId xmlns:p14="http://schemas.microsoft.com/office/powerpoint/2010/main" val="42554870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Grp="1" noChangeArrowheads="1"/>
          </p:cNvSpPr>
          <p:nvPr>
            <p:ph type="title"/>
          </p:nvPr>
        </p:nvSpPr>
        <p:spPr>
          <a:xfrm>
            <a:off x="2133600" y="304800"/>
            <a:ext cx="7772400" cy="810768"/>
          </a:xfrm>
          <a:noFill/>
          <a:ln/>
        </p:spPr>
        <p:txBody>
          <a:bodyPr>
            <a:normAutofit/>
          </a:bodyPr>
          <a:lstStyle/>
          <a:p>
            <a:pPr algn="ctr"/>
            <a:r>
              <a:rPr lang="en-US" dirty="0"/>
              <a:t>Questions We Might Ask…</a:t>
            </a:r>
          </a:p>
        </p:txBody>
      </p:sp>
      <p:sp>
        <p:nvSpPr>
          <p:cNvPr id="15365" name="Rectangle 5" descr="Rectangle: Click to edit Master text styles&#10;Second level&#10;Third level&#10;Fourth level&#10;Fifth level"/>
          <p:cNvSpPr>
            <a:spLocks noGrp="1" noChangeArrowheads="1"/>
          </p:cNvSpPr>
          <p:nvPr>
            <p:ph type="body" idx="1"/>
          </p:nvPr>
        </p:nvSpPr>
        <p:spPr>
          <a:xfrm>
            <a:off x="976778" y="1503772"/>
            <a:ext cx="9950103" cy="4147220"/>
          </a:xfrm>
          <a:noFill/>
          <a:ln/>
        </p:spPr>
        <p:txBody>
          <a:bodyPr>
            <a:normAutofit fontScale="92500" lnSpcReduction="10000"/>
          </a:bodyPr>
          <a:lstStyle/>
          <a:p>
            <a:pPr marL="0" indent="0">
              <a:buNone/>
            </a:pPr>
            <a:r>
              <a:rPr lang="en-US" sz="2800" dirty="0"/>
              <a:t>Does Elwood demonstrate any relative strengths within the basic skill areas?</a:t>
            </a:r>
          </a:p>
          <a:p>
            <a:pPr marL="0" indent="0">
              <a:buNone/>
            </a:pPr>
            <a:endParaRPr lang="en-US" sz="2800" dirty="0"/>
          </a:p>
          <a:p>
            <a:pPr marL="0" indent="0">
              <a:buNone/>
            </a:pPr>
            <a:r>
              <a:rPr lang="en-US" sz="2800" dirty="0"/>
              <a:t>What specific skills related to each basic skill area does Elwood possess? </a:t>
            </a:r>
          </a:p>
          <a:p>
            <a:pPr marL="0" indent="0">
              <a:buNone/>
            </a:pPr>
            <a:endParaRPr lang="en-US" sz="2800" b="1" dirty="0"/>
          </a:p>
          <a:p>
            <a:pPr marL="0" indent="0">
              <a:buNone/>
            </a:pPr>
            <a:r>
              <a:rPr lang="en-US" sz="2800" dirty="0"/>
              <a:t>What specific skills need to be developed in order for Elwood to progress within each basic skill area?</a:t>
            </a:r>
          </a:p>
          <a:p>
            <a:pPr marL="0" indent="0">
              <a:buNone/>
            </a:pPr>
            <a:endParaRPr lang="en-US" sz="2800" dirty="0"/>
          </a:p>
          <a:p>
            <a:pPr marL="0" indent="0">
              <a:buNone/>
            </a:pPr>
            <a:endParaRPr lang="en-US" sz="1600" dirty="0"/>
          </a:p>
        </p:txBody>
      </p:sp>
    </p:spTree>
    <p:extLst>
      <p:ext uri="{BB962C8B-B14F-4D97-AF65-F5344CB8AC3E}">
        <p14:creationId xmlns:p14="http://schemas.microsoft.com/office/powerpoint/2010/main" val="20556625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EE7A3-B534-78E9-0272-6020837E5660}"/>
              </a:ext>
            </a:extLst>
          </p:cNvPr>
          <p:cNvSpPr>
            <a:spLocks noGrp="1"/>
          </p:cNvSpPr>
          <p:nvPr>
            <p:ph type="title"/>
          </p:nvPr>
        </p:nvSpPr>
        <p:spPr>
          <a:xfrm>
            <a:off x="1077362" y="302580"/>
            <a:ext cx="9950103" cy="614590"/>
          </a:xfrm>
        </p:spPr>
        <p:txBody>
          <a:bodyPr/>
          <a:lstStyle/>
          <a:p>
            <a:pPr algn="ctr"/>
            <a:r>
              <a:rPr lang="en-US" dirty="0"/>
              <a:t>Cross Battery Assessment </a:t>
            </a:r>
          </a:p>
        </p:txBody>
      </p:sp>
      <p:sp>
        <p:nvSpPr>
          <p:cNvPr id="3" name="Content Placeholder 2">
            <a:extLst>
              <a:ext uri="{FF2B5EF4-FFF2-40B4-BE49-F238E27FC236}">
                <a16:creationId xmlns:a16="http://schemas.microsoft.com/office/drawing/2014/main" id="{2A2545E8-D2B2-EF8D-3262-1D7B14464FE0}"/>
              </a:ext>
            </a:extLst>
          </p:cNvPr>
          <p:cNvSpPr>
            <a:spLocks noGrp="1"/>
          </p:cNvSpPr>
          <p:nvPr>
            <p:ph idx="1"/>
          </p:nvPr>
        </p:nvSpPr>
        <p:spPr>
          <a:xfrm>
            <a:off x="1077362" y="1097280"/>
            <a:ext cx="9950103" cy="4843550"/>
          </a:xfrm>
        </p:spPr>
        <p:txBody>
          <a:bodyPr>
            <a:normAutofit/>
          </a:bodyPr>
          <a:lstStyle/>
          <a:p>
            <a:r>
              <a:rPr lang="en-US" sz="2800" dirty="0"/>
              <a:t>Utilizes a number of different assessment tools to identify individual strengths </a:t>
            </a:r>
          </a:p>
          <a:p>
            <a:r>
              <a:rPr lang="en-US" sz="2800" dirty="0"/>
              <a:t>Focuses on individual’s response style </a:t>
            </a:r>
          </a:p>
          <a:p>
            <a:r>
              <a:rPr lang="en-US" sz="2800" dirty="0"/>
              <a:t>Utilizes reliable and valid measures</a:t>
            </a:r>
          </a:p>
          <a:p>
            <a:r>
              <a:rPr lang="en-US" sz="2800" dirty="0"/>
              <a:t>Yields specific skill information </a:t>
            </a:r>
          </a:p>
          <a:p>
            <a:r>
              <a:rPr lang="en-US" sz="2800" dirty="0"/>
              <a:t>Allows for the possibility of two measures for each skill area</a:t>
            </a:r>
          </a:p>
          <a:p>
            <a:r>
              <a:rPr lang="en-US" sz="2800" dirty="0"/>
              <a:t>Increases potential to adequately respond to the evaluation questions</a:t>
            </a:r>
          </a:p>
        </p:txBody>
      </p:sp>
    </p:spTree>
    <p:extLst>
      <p:ext uri="{BB962C8B-B14F-4D97-AF65-F5344CB8AC3E}">
        <p14:creationId xmlns:p14="http://schemas.microsoft.com/office/powerpoint/2010/main" val="17992985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48C663-E9B4-0CFB-5964-EF784162B85D}"/>
              </a:ext>
            </a:extLst>
          </p:cNvPr>
          <p:cNvSpPr>
            <a:spLocks noGrp="1"/>
          </p:cNvSpPr>
          <p:nvPr>
            <p:ph type="title"/>
          </p:nvPr>
        </p:nvSpPr>
        <p:spPr>
          <a:xfrm>
            <a:off x="1120948" y="393192"/>
            <a:ext cx="9950103" cy="635187"/>
          </a:xfrm>
        </p:spPr>
        <p:txBody>
          <a:bodyPr>
            <a:normAutofit fontScale="90000"/>
          </a:bodyPr>
          <a:lstStyle/>
          <a:p>
            <a:pPr algn="ctr"/>
            <a:r>
              <a:rPr lang="en-US" sz="3600" dirty="0"/>
              <a:t>Cross Battery Assessment</a:t>
            </a:r>
          </a:p>
        </p:txBody>
      </p:sp>
      <p:sp>
        <p:nvSpPr>
          <p:cNvPr id="8" name="Content Placeholder 7">
            <a:extLst>
              <a:ext uri="{FF2B5EF4-FFF2-40B4-BE49-F238E27FC236}">
                <a16:creationId xmlns:a16="http://schemas.microsoft.com/office/drawing/2014/main" id="{7173E511-CD9D-12BF-5550-F985AE009350}"/>
              </a:ext>
            </a:extLst>
          </p:cNvPr>
          <p:cNvSpPr>
            <a:spLocks noGrp="1"/>
          </p:cNvSpPr>
          <p:nvPr>
            <p:ph idx="1"/>
          </p:nvPr>
        </p:nvSpPr>
        <p:spPr>
          <a:xfrm>
            <a:off x="1077362" y="1246909"/>
            <a:ext cx="9950103" cy="5217899"/>
          </a:xfrm>
        </p:spPr>
        <p:txBody>
          <a:bodyPr>
            <a:normAutofit/>
          </a:bodyPr>
          <a:lstStyle/>
          <a:p>
            <a:pPr marL="514350" indent="-514350">
              <a:buFont typeface="+mj-lt"/>
              <a:buAutoNum type="arabicPeriod"/>
            </a:pPr>
            <a:r>
              <a:rPr lang="en-US" sz="2600" dirty="0"/>
              <a:t>Evaluator becomes familiar with the student’s response    capabilities</a:t>
            </a:r>
          </a:p>
          <a:p>
            <a:pPr marL="834390" lvl="2" indent="-514350">
              <a:buFont typeface="+mj-lt"/>
              <a:buAutoNum type="alphaLcPeriod"/>
            </a:pPr>
            <a:r>
              <a:rPr lang="en-US" sz="2400" dirty="0"/>
              <a:t>Observation</a:t>
            </a:r>
          </a:p>
          <a:p>
            <a:pPr marL="834390" lvl="2" indent="-514350">
              <a:buFont typeface="+mj-lt"/>
              <a:buAutoNum type="alphaLcPeriod"/>
            </a:pPr>
            <a:r>
              <a:rPr lang="en-US" sz="2400" dirty="0"/>
              <a:t>Interviews</a:t>
            </a:r>
          </a:p>
          <a:p>
            <a:pPr marL="514350" indent="-514350">
              <a:buFont typeface="+mj-lt"/>
              <a:buAutoNum type="arabicPeriod"/>
            </a:pPr>
            <a:r>
              <a:rPr lang="en-US" sz="2600" dirty="0"/>
              <a:t>Evaluator selects appropriate assessment tools or portions of tools to respond to evaluation questions</a:t>
            </a:r>
          </a:p>
          <a:p>
            <a:pPr marL="514350" indent="-514350">
              <a:buFont typeface="+mj-lt"/>
              <a:buAutoNum type="arabicPeriod"/>
            </a:pPr>
            <a:r>
              <a:rPr lang="en-US" sz="2600" dirty="0"/>
              <a:t>Test administration </a:t>
            </a:r>
          </a:p>
          <a:p>
            <a:pPr marL="514350" indent="-514350">
              <a:buFont typeface="+mj-lt"/>
              <a:buAutoNum type="arabicPeriod"/>
            </a:pPr>
            <a:r>
              <a:rPr lang="en-US" sz="2600" dirty="0"/>
              <a:t>Evaluator reports out strengths and challenges and makes recommendations</a:t>
            </a:r>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28796782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CE937-E6DA-89D6-488D-C410F8898255}"/>
              </a:ext>
            </a:extLst>
          </p:cNvPr>
          <p:cNvSpPr>
            <a:spLocks noGrp="1"/>
          </p:cNvSpPr>
          <p:nvPr>
            <p:ph type="title"/>
          </p:nvPr>
        </p:nvSpPr>
        <p:spPr>
          <a:xfrm>
            <a:off x="1120947" y="266700"/>
            <a:ext cx="9950103" cy="670216"/>
          </a:xfrm>
        </p:spPr>
        <p:txBody>
          <a:bodyPr/>
          <a:lstStyle/>
          <a:p>
            <a:r>
              <a:rPr lang="en-US" dirty="0"/>
              <a:t>Curriculum-Based Assessment (CBA)</a:t>
            </a:r>
          </a:p>
        </p:txBody>
      </p:sp>
      <p:sp>
        <p:nvSpPr>
          <p:cNvPr id="3" name="Content Placeholder 2">
            <a:extLst>
              <a:ext uri="{FF2B5EF4-FFF2-40B4-BE49-F238E27FC236}">
                <a16:creationId xmlns:a16="http://schemas.microsoft.com/office/drawing/2014/main" id="{2FFDF3E0-2DB4-2AEF-20FE-1C02D8A168B9}"/>
              </a:ext>
            </a:extLst>
          </p:cNvPr>
          <p:cNvSpPr>
            <a:spLocks noGrp="1"/>
          </p:cNvSpPr>
          <p:nvPr>
            <p:ph idx="1"/>
          </p:nvPr>
        </p:nvSpPr>
        <p:spPr>
          <a:xfrm>
            <a:off x="1120948" y="1143000"/>
            <a:ext cx="9950103" cy="5448300"/>
          </a:xfrm>
        </p:spPr>
        <p:txBody>
          <a:bodyPr>
            <a:normAutofit/>
          </a:bodyPr>
          <a:lstStyle/>
          <a:p>
            <a:r>
              <a:rPr lang="en-US" sz="2800" dirty="0"/>
              <a:t>Items sample skills that have been taught to a specific point in time</a:t>
            </a:r>
          </a:p>
          <a:p>
            <a:r>
              <a:rPr lang="en-US" sz="2800" dirty="0"/>
              <a:t>Are recursive in nature</a:t>
            </a:r>
          </a:p>
          <a:p>
            <a:r>
              <a:rPr lang="en-US" sz="2800" dirty="0"/>
              <a:t>Informs instruction and/or need for review</a:t>
            </a:r>
          </a:p>
          <a:p>
            <a:pPr marL="0" indent="0">
              <a:buNone/>
            </a:pPr>
            <a:endParaRPr lang="en-US" sz="2800" dirty="0"/>
          </a:p>
          <a:p>
            <a:pPr marL="0" indent="0">
              <a:buNone/>
            </a:pPr>
            <a:endParaRPr lang="en-US" dirty="0">
              <a:solidFill>
                <a:srgbClr val="C00000"/>
              </a:solidFill>
            </a:endParaRPr>
          </a:p>
          <a:p>
            <a:pPr marL="0" indent="0">
              <a:buNone/>
            </a:pPr>
            <a:endParaRPr lang="en-US" dirty="0"/>
          </a:p>
        </p:txBody>
      </p:sp>
    </p:spTree>
    <p:extLst>
      <p:ext uri="{BB962C8B-B14F-4D97-AF65-F5344CB8AC3E}">
        <p14:creationId xmlns:p14="http://schemas.microsoft.com/office/powerpoint/2010/main" val="28407272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CE937-E6DA-89D6-488D-C410F8898255}"/>
              </a:ext>
            </a:extLst>
          </p:cNvPr>
          <p:cNvSpPr>
            <a:spLocks noGrp="1"/>
          </p:cNvSpPr>
          <p:nvPr>
            <p:ph type="title"/>
          </p:nvPr>
        </p:nvSpPr>
        <p:spPr>
          <a:xfrm>
            <a:off x="1120947" y="266700"/>
            <a:ext cx="9950103" cy="670216"/>
          </a:xfrm>
        </p:spPr>
        <p:txBody>
          <a:bodyPr>
            <a:normAutofit fontScale="90000"/>
          </a:bodyPr>
          <a:lstStyle/>
          <a:p>
            <a:r>
              <a:rPr lang="en-US" dirty="0"/>
              <a:t>Example of a Curriculum-Based Assessment (CBA)</a:t>
            </a:r>
          </a:p>
        </p:txBody>
      </p:sp>
      <p:sp>
        <p:nvSpPr>
          <p:cNvPr id="3" name="Content Placeholder 2">
            <a:extLst>
              <a:ext uri="{FF2B5EF4-FFF2-40B4-BE49-F238E27FC236}">
                <a16:creationId xmlns:a16="http://schemas.microsoft.com/office/drawing/2014/main" id="{2FFDF3E0-2DB4-2AEF-20FE-1C02D8A168B9}"/>
              </a:ext>
            </a:extLst>
          </p:cNvPr>
          <p:cNvSpPr>
            <a:spLocks noGrp="1"/>
          </p:cNvSpPr>
          <p:nvPr>
            <p:ph idx="1"/>
          </p:nvPr>
        </p:nvSpPr>
        <p:spPr>
          <a:xfrm>
            <a:off x="1120948" y="1143000"/>
            <a:ext cx="9950103" cy="5448300"/>
          </a:xfrm>
        </p:spPr>
        <p:txBody>
          <a:bodyPr>
            <a:normAutofit fontScale="92500" lnSpcReduction="20000"/>
          </a:bodyPr>
          <a:lstStyle/>
          <a:p>
            <a:pPr marL="0" indent="0">
              <a:buNone/>
            </a:pPr>
            <a:r>
              <a:rPr lang="en-US" sz="1900" dirty="0"/>
              <a:t>Instruction</a:t>
            </a:r>
          </a:p>
          <a:p>
            <a:pPr marL="0" indent="0">
              <a:buNone/>
            </a:pPr>
            <a:r>
              <a:rPr lang="en-US" i="1" dirty="0"/>
              <a:t>CBA Time 1:</a:t>
            </a:r>
          </a:p>
          <a:p>
            <a:pPr marL="0" indent="0">
              <a:buNone/>
            </a:pPr>
            <a:r>
              <a:rPr lang="en-US" dirty="0"/>
              <a:t>Demonstrate understanding of the communitive property of multiplication </a:t>
            </a:r>
          </a:p>
          <a:p>
            <a:pPr marL="0" indent="0">
              <a:buNone/>
            </a:pPr>
            <a:r>
              <a:rPr lang="en-US" dirty="0"/>
              <a:t>Demonstrate how to multiply three-digit numbers (-)</a:t>
            </a:r>
          </a:p>
          <a:p>
            <a:pPr marL="0" indent="0">
              <a:buNone/>
            </a:pPr>
            <a:r>
              <a:rPr lang="en-US" dirty="0"/>
              <a:t>Instruction</a:t>
            </a:r>
          </a:p>
          <a:p>
            <a:pPr marL="0" indent="0">
              <a:buNone/>
            </a:pPr>
            <a:r>
              <a:rPr lang="en-US" i="1" dirty="0"/>
              <a:t>CBA Time 2:</a:t>
            </a:r>
          </a:p>
          <a:p>
            <a:pPr marL="0" indent="0">
              <a:buNone/>
            </a:pPr>
            <a:r>
              <a:rPr lang="en-US" dirty="0">
                <a:solidFill>
                  <a:srgbClr val="C00000"/>
                </a:solidFill>
              </a:rPr>
              <a:t>Demonstrate how to multiply three-digit numbers (+)</a:t>
            </a:r>
          </a:p>
          <a:p>
            <a:pPr marL="0" indent="0">
              <a:buNone/>
            </a:pPr>
            <a:r>
              <a:rPr lang="en-US" dirty="0"/>
              <a:t>Demonstrate understanding that division and multiplication are opposite (inverse operations)</a:t>
            </a:r>
          </a:p>
          <a:p>
            <a:pPr marL="0" indent="0">
              <a:buNone/>
            </a:pPr>
            <a:r>
              <a:rPr lang="en-US" dirty="0"/>
              <a:t>Instruction</a:t>
            </a:r>
          </a:p>
          <a:p>
            <a:pPr marL="0" indent="0">
              <a:buNone/>
            </a:pPr>
            <a:r>
              <a:rPr lang="en-US" i="1" dirty="0"/>
              <a:t>CBA Time 4:</a:t>
            </a:r>
          </a:p>
          <a:p>
            <a:pPr marL="0" indent="0">
              <a:buNone/>
            </a:pPr>
            <a:r>
              <a:rPr lang="en-US" dirty="0"/>
              <a:t>Demonstrate understanding that division and multiplication are opposite </a:t>
            </a:r>
          </a:p>
          <a:p>
            <a:pPr marL="0" indent="0">
              <a:buNone/>
            </a:pPr>
            <a:r>
              <a:rPr lang="en-US" dirty="0"/>
              <a:t>Demonstrate understanding of decimal notation for money </a:t>
            </a:r>
          </a:p>
          <a:p>
            <a:pPr marL="0" indent="0">
              <a:buNone/>
            </a:pPr>
            <a:r>
              <a:rPr lang="en-US" dirty="0"/>
              <a:t>Add and subtract money values up to $10.00</a:t>
            </a:r>
          </a:p>
          <a:p>
            <a:pPr marL="0" indent="0">
              <a:buNone/>
            </a:pPr>
            <a:r>
              <a:rPr lang="en-US" dirty="0">
                <a:solidFill>
                  <a:srgbClr val="C00000"/>
                </a:solidFill>
              </a:rPr>
              <a:t>Demonstrate how to multiply three-digit numbers</a:t>
            </a:r>
          </a:p>
          <a:p>
            <a:pPr marL="0" indent="0">
              <a:buNone/>
            </a:pPr>
            <a:endParaRPr lang="en-US" dirty="0">
              <a:solidFill>
                <a:srgbClr val="C00000"/>
              </a:solidFill>
            </a:endParaRPr>
          </a:p>
          <a:p>
            <a:pPr marL="0" indent="0">
              <a:buNone/>
            </a:pPr>
            <a:endParaRPr lang="en-US" dirty="0"/>
          </a:p>
        </p:txBody>
      </p:sp>
      <p:sp>
        <p:nvSpPr>
          <p:cNvPr id="4" name="Arrow: Right 3">
            <a:extLst>
              <a:ext uri="{FF2B5EF4-FFF2-40B4-BE49-F238E27FC236}">
                <a16:creationId xmlns:a16="http://schemas.microsoft.com/office/drawing/2014/main" id="{1E3A5B09-F204-2654-8290-3B4568B8F7A8}"/>
              </a:ext>
              <a:ext uri="{C183D7F6-B498-43B3-948B-1728B52AA6E4}">
                <adec:decorative xmlns:adec="http://schemas.microsoft.com/office/drawing/2017/decorative" val="1"/>
              </a:ext>
            </a:extLst>
          </p:cNvPr>
          <p:cNvSpPr/>
          <p:nvPr/>
        </p:nvSpPr>
        <p:spPr>
          <a:xfrm>
            <a:off x="2409825" y="1142999"/>
            <a:ext cx="978408" cy="398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A5E11C31-BB1F-5C47-DD70-F9D1393E6CD2}"/>
              </a:ext>
              <a:ext uri="{C183D7F6-B498-43B3-948B-1728B52AA6E4}">
                <adec:decorative xmlns:adec="http://schemas.microsoft.com/office/drawing/2017/decorative" val="1"/>
              </a:ext>
            </a:extLst>
          </p:cNvPr>
          <p:cNvSpPr/>
          <p:nvPr/>
        </p:nvSpPr>
        <p:spPr>
          <a:xfrm>
            <a:off x="2409825" y="2686049"/>
            <a:ext cx="978408" cy="398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1466E388-5C33-5FBB-9300-D9D89858B49B}"/>
              </a:ext>
              <a:ext uri="{C183D7F6-B498-43B3-948B-1728B52AA6E4}">
                <adec:decorative xmlns:adec="http://schemas.microsoft.com/office/drawing/2017/decorative" val="1"/>
              </a:ext>
            </a:extLst>
          </p:cNvPr>
          <p:cNvSpPr/>
          <p:nvPr/>
        </p:nvSpPr>
        <p:spPr>
          <a:xfrm>
            <a:off x="2409825" y="4257673"/>
            <a:ext cx="978408" cy="398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27094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Rectangle 2">
            <a:extLst>
              <a:ext uri="{FF2B5EF4-FFF2-40B4-BE49-F238E27FC236}">
                <a16:creationId xmlns:a16="http://schemas.microsoft.com/office/drawing/2014/main" id="{E18A17F1-F0F8-F1C3-96B5-668AC11866F0}"/>
              </a:ext>
            </a:extLst>
          </p:cNvPr>
          <p:cNvSpPr>
            <a:spLocks noGrp="1" noChangeArrowheads="1"/>
          </p:cNvSpPr>
          <p:nvPr>
            <p:ph type="title"/>
          </p:nvPr>
        </p:nvSpPr>
        <p:spPr>
          <a:xfrm>
            <a:off x="1981200" y="277813"/>
            <a:ext cx="8229600" cy="798512"/>
          </a:xfrm>
        </p:spPr>
        <p:txBody>
          <a:bodyPr>
            <a:normAutofit fontScale="90000"/>
          </a:bodyPr>
          <a:lstStyle/>
          <a:p>
            <a:pPr eaLnBrk="1" hangingPunct="1">
              <a:defRPr/>
            </a:pPr>
            <a:r>
              <a:rPr lang="en-US" sz="3600" dirty="0"/>
              <a:t>Curriculum-Based Measurement (CBM)</a:t>
            </a:r>
            <a:endParaRPr lang="en-US" altLang="en-US" dirty="0"/>
          </a:p>
        </p:txBody>
      </p:sp>
      <p:sp>
        <p:nvSpPr>
          <p:cNvPr id="636931" name="Rectangle 3">
            <a:extLst>
              <a:ext uri="{FF2B5EF4-FFF2-40B4-BE49-F238E27FC236}">
                <a16:creationId xmlns:a16="http://schemas.microsoft.com/office/drawing/2014/main" id="{28DB3818-0353-5D2C-F212-3221F608A7E1}"/>
              </a:ext>
            </a:extLst>
          </p:cNvPr>
          <p:cNvSpPr>
            <a:spLocks noGrp="1" noChangeArrowheads="1"/>
          </p:cNvSpPr>
          <p:nvPr>
            <p:ph type="body" idx="1"/>
          </p:nvPr>
        </p:nvSpPr>
        <p:spPr>
          <a:xfrm>
            <a:off x="1981200" y="1295399"/>
            <a:ext cx="8229600" cy="5284787"/>
          </a:xfrm>
        </p:spPr>
        <p:txBody>
          <a:bodyPr>
            <a:normAutofit fontScale="77500" lnSpcReduction="20000"/>
          </a:bodyPr>
          <a:lstStyle/>
          <a:p>
            <a:pPr eaLnBrk="1" hangingPunct="1">
              <a:buClr>
                <a:schemeClr val="tx1"/>
              </a:buClr>
              <a:defRPr/>
            </a:pPr>
            <a:r>
              <a:rPr lang="en-US" altLang="en-US" sz="3400" dirty="0"/>
              <a:t>Designed to serve as “signs” of general achievement</a:t>
            </a:r>
          </a:p>
          <a:p>
            <a:pPr eaLnBrk="1" hangingPunct="1">
              <a:buClr>
                <a:schemeClr val="tx1"/>
              </a:buClr>
              <a:defRPr/>
            </a:pPr>
            <a:r>
              <a:rPr lang="en-US" altLang="en-US" sz="3400" dirty="0"/>
              <a:t>Are typically fluency measures</a:t>
            </a:r>
          </a:p>
          <a:p>
            <a:pPr eaLnBrk="1" hangingPunct="1">
              <a:buClr>
                <a:schemeClr val="tx1"/>
              </a:buClr>
              <a:defRPr/>
            </a:pPr>
            <a:r>
              <a:rPr lang="en-US" altLang="en-US" sz="3400" dirty="0"/>
              <a:t>Are standardized tests</a:t>
            </a:r>
          </a:p>
          <a:p>
            <a:pPr eaLnBrk="1" hangingPunct="1">
              <a:buClr>
                <a:schemeClr val="tx1"/>
              </a:buClr>
              <a:defRPr/>
            </a:pPr>
            <a:r>
              <a:rPr lang="en-US" altLang="en-US" sz="3400" dirty="0"/>
              <a:t>Are designed to be as short as possible so as not to conflict with teaching.</a:t>
            </a:r>
          </a:p>
          <a:p>
            <a:pPr eaLnBrk="1" hangingPunct="1">
              <a:buClr>
                <a:schemeClr val="tx1"/>
              </a:buClr>
              <a:defRPr/>
            </a:pPr>
            <a:r>
              <a:rPr lang="en-US" altLang="en-US" sz="3400" dirty="0"/>
              <a:t>Describe academic competence at a single point in time</a:t>
            </a:r>
          </a:p>
          <a:p>
            <a:pPr eaLnBrk="1" hangingPunct="1">
              <a:buClr>
                <a:schemeClr val="tx1"/>
              </a:buClr>
              <a:defRPr/>
            </a:pPr>
            <a:r>
              <a:rPr lang="en-US" altLang="en-US" sz="3400" dirty="0"/>
              <a:t>Are sensitive to improvement in short periods of time so quantify the rate at which students develop academic competence over time</a:t>
            </a:r>
          </a:p>
          <a:p>
            <a:pPr>
              <a:buClr>
                <a:schemeClr val="tx1"/>
              </a:buClr>
              <a:buSzPct val="60000"/>
              <a:buFont typeface="Wingdings" panose="05000000000000000000" pitchFamily="2" charset="2"/>
              <a:buChar char="Ø"/>
              <a:defRPr/>
            </a:pPr>
            <a:endParaRPr lang="en-US" altLang="en-US" sz="1800" dirty="0"/>
          </a:p>
          <a:p>
            <a:pPr>
              <a:buClr>
                <a:schemeClr val="tx1"/>
              </a:buClr>
              <a:buSzPct val="60000"/>
              <a:buFont typeface="Wingdings" panose="05000000000000000000" pitchFamily="2" charset="2"/>
              <a:buChar char="Ø"/>
              <a:defRPr/>
            </a:pPr>
            <a:endParaRPr lang="en-US" altLang="en-US" sz="1800" dirty="0"/>
          </a:p>
          <a:p>
            <a:pPr>
              <a:buClr>
                <a:schemeClr val="tx1"/>
              </a:buClr>
              <a:buSzPct val="60000"/>
              <a:buFont typeface="Wingdings" panose="05000000000000000000" pitchFamily="2" charset="2"/>
              <a:buChar char="Ø"/>
              <a:defRPr/>
            </a:pPr>
            <a:endParaRPr lang="en-US" altLang="en-US" dirty="0"/>
          </a:p>
          <a:p>
            <a:pPr>
              <a:buClr>
                <a:schemeClr val="tx1"/>
              </a:buClr>
              <a:buSzPct val="60000"/>
              <a:buFont typeface="Wingdings" panose="05000000000000000000" pitchFamily="2" charset="2"/>
              <a:buChar char="Ø"/>
              <a:defRPr/>
            </a:pPr>
            <a:endParaRPr lang="en-US" altLang="en-US" dirty="0"/>
          </a:p>
          <a:p>
            <a:pPr eaLnBrk="1" hangingPunct="1">
              <a:buClr>
                <a:schemeClr val="tx1"/>
              </a:buClr>
              <a:buSzPct val="60000"/>
              <a:buFont typeface="Wingdings" panose="05000000000000000000" pitchFamily="2" charset="2"/>
              <a:buChar char="Ø"/>
              <a:defRPr/>
            </a:pPr>
            <a:endParaRPr lang="en-US" altLang="en-US" dirty="0"/>
          </a:p>
          <a:p>
            <a:pPr eaLnBrk="1" hangingPunct="1">
              <a:buClr>
                <a:schemeClr val="tx1"/>
              </a:buClr>
              <a:buFont typeface="Wingdings" panose="05000000000000000000" pitchFamily="2" charset="2"/>
              <a:buChar char="Ø"/>
              <a:defRPr/>
            </a:pPr>
            <a:endParaRPr lang="en-US" altLang="en-US" dirty="0">
              <a:solidFill>
                <a:srgbClr val="FFFF00"/>
              </a:solidFill>
            </a:endParaRPr>
          </a:p>
        </p:txBody>
      </p:sp>
      <p:sp>
        <p:nvSpPr>
          <p:cNvPr id="4" name="Slide Number Placeholder 5">
            <a:extLst>
              <a:ext uri="{FF2B5EF4-FFF2-40B4-BE49-F238E27FC236}">
                <a16:creationId xmlns:a16="http://schemas.microsoft.com/office/drawing/2014/main" id="{45DFD07F-8B8F-2812-AA59-933399A06CD9}"/>
              </a:ext>
            </a:extLst>
          </p:cNvPr>
          <p:cNvSpPr>
            <a:spLocks noGrp="1"/>
          </p:cNvSpPr>
          <p:nvPr>
            <p:ph type="sldNum" sz="quarter" idx="12"/>
          </p:nvPr>
        </p:nvSpPr>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69E6F8D-8E7E-4FD3-BB24-5F29BFEC5414}" type="slidenum">
              <a:rPr lang="en-US" altLang="en-US"/>
              <a:pPr/>
              <a:t>46</a:t>
            </a:fld>
            <a:endParaRPr lang="en-US"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Rectangle 2">
            <a:extLst>
              <a:ext uri="{FF2B5EF4-FFF2-40B4-BE49-F238E27FC236}">
                <a16:creationId xmlns:a16="http://schemas.microsoft.com/office/drawing/2014/main" id="{E18A17F1-F0F8-F1C3-96B5-668AC11866F0}"/>
              </a:ext>
            </a:extLst>
          </p:cNvPr>
          <p:cNvSpPr>
            <a:spLocks noGrp="1" noChangeArrowheads="1"/>
          </p:cNvSpPr>
          <p:nvPr>
            <p:ph type="title"/>
          </p:nvPr>
        </p:nvSpPr>
        <p:spPr>
          <a:xfrm>
            <a:off x="1981200" y="277813"/>
            <a:ext cx="8229600" cy="798512"/>
          </a:xfrm>
        </p:spPr>
        <p:txBody>
          <a:bodyPr>
            <a:normAutofit fontScale="90000"/>
          </a:bodyPr>
          <a:lstStyle/>
          <a:p>
            <a:pPr eaLnBrk="1" hangingPunct="1">
              <a:defRPr/>
            </a:pPr>
            <a:r>
              <a:rPr lang="en-US" sz="3600" dirty="0"/>
              <a:t>Curriculum-Based Measurement (CBM)</a:t>
            </a:r>
            <a:endParaRPr lang="en-US" altLang="en-US" dirty="0"/>
          </a:p>
        </p:txBody>
      </p:sp>
      <p:sp>
        <p:nvSpPr>
          <p:cNvPr id="636931" name="Rectangle 3">
            <a:extLst>
              <a:ext uri="{FF2B5EF4-FFF2-40B4-BE49-F238E27FC236}">
                <a16:creationId xmlns:a16="http://schemas.microsoft.com/office/drawing/2014/main" id="{28DB3818-0353-5D2C-F212-3221F608A7E1}"/>
              </a:ext>
            </a:extLst>
          </p:cNvPr>
          <p:cNvSpPr>
            <a:spLocks noGrp="1" noChangeArrowheads="1"/>
          </p:cNvSpPr>
          <p:nvPr>
            <p:ph type="body" idx="1"/>
          </p:nvPr>
        </p:nvSpPr>
        <p:spPr>
          <a:xfrm>
            <a:off x="1981200" y="1295400"/>
            <a:ext cx="8229600" cy="4940300"/>
          </a:xfrm>
        </p:spPr>
        <p:txBody>
          <a:bodyPr>
            <a:normAutofit/>
          </a:bodyPr>
          <a:lstStyle/>
          <a:p>
            <a:pPr>
              <a:buClr>
                <a:schemeClr val="tx1"/>
              </a:buClr>
              <a:buSzPct val="60000"/>
              <a:defRPr/>
            </a:pPr>
            <a:r>
              <a:rPr lang="en-US" altLang="en-US" sz="2600" dirty="0"/>
              <a:t>Each CBM test is of equivalent difficulty</a:t>
            </a:r>
          </a:p>
          <a:p>
            <a:pPr>
              <a:buClr>
                <a:schemeClr val="tx1"/>
              </a:buClr>
              <a:buSzPct val="60000"/>
              <a:defRPr/>
            </a:pPr>
            <a:r>
              <a:rPr lang="en-US" altLang="en-US" sz="2600" dirty="0"/>
              <a:t>Measurement is frequent</a:t>
            </a:r>
          </a:p>
          <a:p>
            <a:pPr>
              <a:buClr>
                <a:schemeClr val="tx1"/>
              </a:buClr>
              <a:buSzPct val="60000"/>
              <a:defRPr/>
            </a:pPr>
            <a:r>
              <a:rPr lang="en-US" altLang="en-US" sz="2600" dirty="0"/>
              <a:t>Assessment data is graphically represented </a:t>
            </a:r>
          </a:p>
          <a:p>
            <a:pPr>
              <a:buClr>
                <a:schemeClr val="tx1"/>
              </a:buClr>
              <a:buSzPct val="60000"/>
              <a:defRPr/>
            </a:pPr>
            <a:r>
              <a:rPr lang="en-US" altLang="en-US" sz="2600" dirty="0"/>
              <a:t>Students are actively engaged in the process (goal setting, graphing, celebrations)</a:t>
            </a:r>
          </a:p>
          <a:p>
            <a:pPr>
              <a:buClr>
                <a:schemeClr val="tx1"/>
              </a:buClr>
              <a:buSzPct val="60000"/>
              <a:defRPr/>
            </a:pPr>
            <a:r>
              <a:rPr lang="en-US" altLang="en-US" sz="2600" dirty="0"/>
              <a:t>Assessment information is used to formulate instructional decisions to build more effective programs to increase student achievement </a:t>
            </a:r>
          </a:p>
          <a:p>
            <a:pPr>
              <a:buClr>
                <a:schemeClr val="tx1"/>
              </a:buClr>
              <a:buSzPct val="60000"/>
              <a:buFont typeface="Wingdings" panose="05000000000000000000" pitchFamily="2" charset="2"/>
              <a:buChar char="Ø"/>
              <a:defRPr/>
            </a:pPr>
            <a:endParaRPr lang="en-US" altLang="en-US" sz="1800" dirty="0"/>
          </a:p>
          <a:p>
            <a:pPr>
              <a:buClr>
                <a:schemeClr val="tx1"/>
              </a:buClr>
              <a:buSzPct val="60000"/>
              <a:buFont typeface="Wingdings" panose="05000000000000000000" pitchFamily="2" charset="2"/>
              <a:buChar char="Ø"/>
              <a:defRPr/>
            </a:pPr>
            <a:endParaRPr lang="en-US" altLang="en-US" sz="1800" dirty="0"/>
          </a:p>
          <a:p>
            <a:pPr>
              <a:buClr>
                <a:schemeClr val="tx1"/>
              </a:buClr>
              <a:buSzPct val="60000"/>
              <a:buFont typeface="Wingdings" panose="05000000000000000000" pitchFamily="2" charset="2"/>
              <a:buChar char="Ø"/>
              <a:defRPr/>
            </a:pPr>
            <a:endParaRPr lang="en-US" altLang="en-US" dirty="0"/>
          </a:p>
          <a:p>
            <a:pPr>
              <a:buClr>
                <a:schemeClr val="tx1"/>
              </a:buClr>
              <a:buSzPct val="60000"/>
              <a:buFont typeface="Wingdings" panose="05000000000000000000" pitchFamily="2" charset="2"/>
              <a:buChar char="Ø"/>
              <a:defRPr/>
            </a:pPr>
            <a:endParaRPr lang="en-US" altLang="en-US" dirty="0"/>
          </a:p>
          <a:p>
            <a:pPr eaLnBrk="1" hangingPunct="1">
              <a:buClr>
                <a:schemeClr val="tx1"/>
              </a:buClr>
              <a:buSzPct val="60000"/>
              <a:buFont typeface="Wingdings" panose="05000000000000000000" pitchFamily="2" charset="2"/>
              <a:buChar char="Ø"/>
              <a:defRPr/>
            </a:pPr>
            <a:endParaRPr lang="en-US" altLang="en-US" dirty="0"/>
          </a:p>
          <a:p>
            <a:pPr eaLnBrk="1" hangingPunct="1">
              <a:buClr>
                <a:schemeClr val="tx1"/>
              </a:buClr>
              <a:buFont typeface="Wingdings" panose="05000000000000000000" pitchFamily="2" charset="2"/>
              <a:buChar char="Ø"/>
              <a:defRPr/>
            </a:pPr>
            <a:endParaRPr lang="en-US" altLang="en-US" dirty="0">
              <a:solidFill>
                <a:srgbClr val="FFFF00"/>
              </a:solidFill>
            </a:endParaRPr>
          </a:p>
        </p:txBody>
      </p:sp>
      <p:sp>
        <p:nvSpPr>
          <p:cNvPr id="4" name="Slide Number Placeholder 5">
            <a:extLst>
              <a:ext uri="{FF2B5EF4-FFF2-40B4-BE49-F238E27FC236}">
                <a16:creationId xmlns:a16="http://schemas.microsoft.com/office/drawing/2014/main" id="{45DFD07F-8B8F-2812-AA59-933399A06CD9}"/>
              </a:ext>
            </a:extLst>
          </p:cNvPr>
          <p:cNvSpPr>
            <a:spLocks noGrp="1"/>
          </p:cNvSpPr>
          <p:nvPr>
            <p:ph type="sldNum" sz="quarter" idx="12"/>
          </p:nvPr>
        </p:nvSpPr>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69E6F8D-8E7E-4FD3-BB24-5F29BFEC5414}" type="slidenum">
              <a:rPr lang="en-US" altLang="en-US"/>
              <a:pPr/>
              <a:t>47</a:t>
            </a:fld>
            <a:endParaRPr lang="en-US" altLang="en-US"/>
          </a:p>
        </p:txBody>
      </p:sp>
    </p:spTree>
    <p:extLst>
      <p:ext uri="{BB962C8B-B14F-4D97-AF65-F5344CB8AC3E}">
        <p14:creationId xmlns:p14="http://schemas.microsoft.com/office/powerpoint/2010/main" val="37873856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2">
            <a:extLst>
              <a:ext uri="{FF2B5EF4-FFF2-40B4-BE49-F238E27FC236}">
                <a16:creationId xmlns:a16="http://schemas.microsoft.com/office/drawing/2014/main" id="{059D2244-2B53-67AC-9D6F-526B4B900392}"/>
              </a:ext>
            </a:extLst>
          </p:cNvPr>
          <p:cNvSpPr>
            <a:spLocks noGrp="1" noChangeArrowheads="1"/>
          </p:cNvSpPr>
          <p:nvPr>
            <p:ph type="title"/>
          </p:nvPr>
        </p:nvSpPr>
        <p:spPr>
          <a:xfrm>
            <a:off x="1866900" y="457200"/>
            <a:ext cx="8458200" cy="998538"/>
          </a:xfrm>
        </p:spPr>
        <p:txBody>
          <a:bodyPr>
            <a:normAutofit fontScale="90000"/>
          </a:bodyPr>
          <a:lstStyle/>
          <a:p>
            <a:pPr algn="ctr" eaLnBrk="1" hangingPunct="1">
              <a:defRPr/>
            </a:pPr>
            <a:r>
              <a:rPr lang="en-US" altLang="en-US" dirty="0"/>
              <a:t>Summarize Data &amp; Examine Results </a:t>
            </a:r>
            <a:br>
              <a:rPr lang="en-US" altLang="en-US" dirty="0"/>
            </a:br>
            <a:r>
              <a:rPr lang="en-US" altLang="en-US" dirty="0"/>
              <a:t>for Individual Students</a:t>
            </a:r>
          </a:p>
        </p:txBody>
      </p:sp>
      <p:graphicFrame>
        <p:nvGraphicFramePr>
          <p:cNvPr id="37891" name="Object 3" descr="A line chart, showing number of test occasions along the X axis (from 1 to 15), and score along the Y axis (from 0 to 60 in groups of 10). A vertical dashed line, labeled Instructional Change, stems from 10 tests, running from 0 to 60 in terms of score. A straight blue line indicates Aim, and starting with 1 test and running to 15 tests, increases in score from 20 to 60. Trend line 1 shows ups and downs from taking 1 test to taking 9, hovering around scores 20 to 30. Trend line 2 shows mild ups and downs from taking 11 tests to 15 tests, running from scores 30 to 50.">
            <a:extLst>
              <a:ext uri="{FF2B5EF4-FFF2-40B4-BE49-F238E27FC236}">
                <a16:creationId xmlns:a16="http://schemas.microsoft.com/office/drawing/2014/main" id="{AD0ADD01-6C94-3353-ECA5-BE320BF6DB06}"/>
              </a:ext>
            </a:extLst>
          </p:cNvPr>
          <p:cNvGraphicFramePr>
            <a:graphicFrameLocks noChangeAspect="1"/>
          </p:cNvGraphicFramePr>
          <p:nvPr>
            <p:extLst>
              <p:ext uri="{D42A27DB-BD31-4B8C-83A1-F6EECF244321}">
                <p14:modId xmlns:p14="http://schemas.microsoft.com/office/powerpoint/2010/main" val="1861585593"/>
              </p:ext>
            </p:extLst>
          </p:nvPr>
        </p:nvGraphicFramePr>
        <p:xfrm>
          <a:off x="2743200" y="2362201"/>
          <a:ext cx="6096000" cy="4075113"/>
        </p:xfrm>
        <a:graphic>
          <a:graphicData uri="http://schemas.openxmlformats.org/presentationml/2006/ole">
            <mc:AlternateContent xmlns:mc="http://schemas.openxmlformats.org/markup-compatibility/2006">
              <mc:Choice xmlns:v="urn:schemas-microsoft-com:vml" Requires="v">
                <p:oleObj name="Chart" r:id="rId3" imgW="6096120" imgH="4076673" progId="MSGraph.Chart.8">
                  <p:embed followColorScheme="full"/>
                </p:oleObj>
              </mc:Choice>
              <mc:Fallback>
                <p:oleObj name="Chart" r:id="rId3" imgW="6096120" imgH="4076673" progId="MSGraph.Chart.8">
                  <p:embed followColorScheme="full"/>
                  <p:pic>
                    <p:nvPicPr>
                      <p:cNvPr id="37891" name="Object 3">
                        <a:extLst>
                          <a:ext uri="{FF2B5EF4-FFF2-40B4-BE49-F238E27FC236}">
                            <a16:creationId xmlns:a16="http://schemas.microsoft.com/office/drawing/2014/main" id="{AD0ADD01-6C94-3353-ECA5-BE320BF6DB06}"/>
                          </a:ext>
                        </a:extLst>
                      </p:cNvPr>
                      <p:cNvPicPr>
                        <a:picLocks noChangeAspect="1" noChangeArrowheads="1"/>
                      </p:cNvPicPr>
                      <p:nvPr/>
                    </p:nvPicPr>
                    <p:blipFill>
                      <a:blip r:embed="rId4"/>
                      <a:srcRect/>
                      <a:stretch>
                        <a:fillRect/>
                      </a:stretch>
                    </p:blipFill>
                    <p:spPr bwMode="auto">
                      <a:xfrm>
                        <a:off x="2743200" y="2362201"/>
                        <a:ext cx="6096000" cy="4075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7899" name="Oval 11">
            <a:extLst>
              <a:ext uri="{FF2B5EF4-FFF2-40B4-BE49-F238E27FC236}">
                <a16:creationId xmlns:a16="http://schemas.microsoft.com/office/drawing/2014/main" id="{F18862DF-1B97-E1ED-E79F-E2EC02F152D5}"/>
              </a:ext>
              <a:ext uri="{C183D7F6-B498-43B3-948B-1728B52AA6E4}">
                <adec:decorative xmlns:adec="http://schemas.microsoft.com/office/drawing/2017/decorative" val="1"/>
              </a:ext>
            </a:extLst>
          </p:cNvPr>
          <p:cNvSpPr>
            <a:spLocks noChangeArrowheads="1"/>
          </p:cNvSpPr>
          <p:nvPr/>
        </p:nvSpPr>
        <p:spPr bwMode="auto">
          <a:xfrm>
            <a:off x="6629400" y="5486400"/>
            <a:ext cx="457200" cy="381000"/>
          </a:xfrm>
          <a:prstGeom prst="ellipse">
            <a:avLst/>
          </a:prstGeom>
          <a:noFill/>
          <a:ln w="25400">
            <a:solidFill>
              <a:srgbClr val="FF33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US" altLang="en-US"/>
          </a:p>
        </p:txBody>
      </p:sp>
      <p:sp>
        <p:nvSpPr>
          <p:cNvPr id="37900" name="Line 12">
            <a:extLst>
              <a:ext uri="{FF2B5EF4-FFF2-40B4-BE49-F238E27FC236}">
                <a16:creationId xmlns:a16="http://schemas.microsoft.com/office/drawing/2014/main" id="{035E584E-D62C-4D92-66BA-D88A44E5AD13}"/>
              </a:ext>
              <a:ext uri="{C183D7F6-B498-43B3-948B-1728B52AA6E4}">
                <adec:decorative xmlns:adec="http://schemas.microsoft.com/office/drawing/2017/decorative" val="1"/>
              </a:ext>
            </a:extLst>
          </p:cNvPr>
          <p:cNvSpPr>
            <a:spLocks noChangeShapeType="1"/>
          </p:cNvSpPr>
          <p:nvPr/>
        </p:nvSpPr>
        <p:spPr bwMode="auto">
          <a:xfrm>
            <a:off x="7010400" y="3124200"/>
            <a:ext cx="0" cy="2286000"/>
          </a:xfrm>
          <a:prstGeom prst="line">
            <a:avLst/>
          </a:prstGeom>
          <a:noFill/>
          <a:ln w="19050">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03" name="Rectangle 15">
            <a:extLst>
              <a:ext uri="{FF2B5EF4-FFF2-40B4-BE49-F238E27FC236}">
                <a16:creationId xmlns:a16="http://schemas.microsoft.com/office/drawing/2014/main" id="{C2F03FF5-84B8-8789-7A3D-6FDD9893DC68}"/>
              </a:ext>
              <a:ext uri="{C183D7F6-B498-43B3-948B-1728B52AA6E4}">
                <adec:decorative xmlns:adec="http://schemas.microsoft.com/office/drawing/2017/decorative" val="1"/>
              </a:ext>
            </a:extLst>
          </p:cNvPr>
          <p:cNvSpPr>
            <a:spLocks noChangeArrowheads="1"/>
          </p:cNvSpPr>
          <p:nvPr/>
        </p:nvSpPr>
        <p:spPr bwMode="auto">
          <a:xfrm>
            <a:off x="6870700" y="4038600"/>
            <a:ext cx="274638" cy="152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US" altLang="en-US"/>
          </a:p>
        </p:txBody>
      </p:sp>
      <p:sp>
        <p:nvSpPr>
          <p:cNvPr id="37905" name="Line 17">
            <a:extLst>
              <a:ext uri="{FF2B5EF4-FFF2-40B4-BE49-F238E27FC236}">
                <a16:creationId xmlns:a16="http://schemas.microsoft.com/office/drawing/2014/main" id="{FCC6D203-BF51-A3E2-2579-D7AC158D0EBF}"/>
              </a:ext>
              <a:ext uri="{C183D7F6-B498-43B3-948B-1728B52AA6E4}">
                <adec:decorative xmlns:adec="http://schemas.microsoft.com/office/drawing/2017/decorative" val="1"/>
              </a:ext>
            </a:extLst>
          </p:cNvPr>
          <p:cNvSpPr>
            <a:spLocks noChangeShapeType="1"/>
          </p:cNvSpPr>
          <p:nvPr/>
        </p:nvSpPr>
        <p:spPr bwMode="auto">
          <a:xfrm>
            <a:off x="7010400" y="3886200"/>
            <a:ext cx="0" cy="533400"/>
          </a:xfrm>
          <a:prstGeom prst="line">
            <a:avLst/>
          </a:prstGeom>
          <a:noFill/>
          <a:ln w="190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7901" name="Text Box 13">
            <a:extLst>
              <a:ext uri="{FF2B5EF4-FFF2-40B4-BE49-F238E27FC236}">
                <a16:creationId xmlns:a16="http://schemas.microsoft.com/office/drawing/2014/main" id="{62C95FD9-D127-EF7F-5735-8B660AC42FE2}"/>
              </a:ext>
            </a:extLst>
          </p:cNvPr>
          <p:cNvSpPr txBox="1">
            <a:spLocks noChangeArrowheads="1"/>
          </p:cNvSpPr>
          <p:nvPr/>
        </p:nvSpPr>
        <p:spPr bwMode="auto">
          <a:xfrm>
            <a:off x="7086600" y="2590801"/>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a:latin typeface="Times New Roman" panose="02020603050405020304" pitchFamily="18" charset="0"/>
              </a:rPr>
              <a:t>Instructional Change</a:t>
            </a:r>
          </a:p>
        </p:txBody>
      </p:sp>
      <p:sp>
        <p:nvSpPr>
          <p:cNvPr id="37902" name="Line 14">
            <a:extLst>
              <a:ext uri="{FF2B5EF4-FFF2-40B4-BE49-F238E27FC236}">
                <a16:creationId xmlns:a16="http://schemas.microsoft.com/office/drawing/2014/main" id="{AA142698-AC51-ED56-361E-B7EC3FC0821D}"/>
              </a:ext>
              <a:ext uri="{C183D7F6-B498-43B3-948B-1728B52AA6E4}">
                <adec:decorative xmlns:adec="http://schemas.microsoft.com/office/drawing/2017/decorative" val="1"/>
              </a:ext>
            </a:extLst>
          </p:cNvPr>
          <p:cNvSpPr>
            <a:spLocks noChangeShapeType="1"/>
          </p:cNvSpPr>
          <p:nvPr/>
        </p:nvSpPr>
        <p:spPr bwMode="auto">
          <a:xfrm flipH="1">
            <a:off x="7086600" y="2971800"/>
            <a:ext cx="381000" cy="152400"/>
          </a:xfrm>
          <a:prstGeom prst="line">
            <a:avLst/>
          </a:prstGeom>
          <a:noFill/>
          <a:ln w="25400">
            <a:solidFill>
              <a:schemeClr val="tx1"/>
            </a:solidFill>
            <a:round/>
            <a:headEnd type="none" w="sm" len="sm"/>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96" name="Text Box 8">
            <a:extLst>
              <a:ext uri="{FF2B5EF4-FFF2-40B4-BE49-F238E27FC236}">
                <a16:creationId xmlns:a16="http://schemas.microsoft.com/office/drawing/2014/main" id="{998130D7-F3E2-D55B-2007-F3390921335C}"/>
              </a:ext>
            </a:extLst>
          </p:cNvPr>
          <p:cNvSpPr txBox="1">
            <a:spLocks noChangeArrowheads="1"/>
          </p:cNvSpPr>
          <p:nvPr/>
        </p:nvSpPr>
        <p:spPr bwMode="auto">
          <a:xfrm>
            <a:off x="4724400" y="4495801"/>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a:solidFill>
                  <a:srgbClr val="FF3300"/>
                </a:solidFill>
                <a:latin typeface="Times New Roman" panose="02020603050405020304" pitchFamily="18" charset="0"/>
              </a:rPr>
              <a:t>Trend Line No. 1</a:t>
            </a:r>
          </a:p>
        </p:txBody>
      </p:sp>
      <p:sp>
        <p:nvSpPr>
          <p:cNvPr id="37895" name="Line 7">
            <a:extLst>
              <a:ext uri="{FF2B5EF4-FFF2-40B4-BE49-F238E27FC236}">
                <a16:creationId xmlns:a16="http://schemas.microsoft.com/office/drawing/2014/main" id="{7D20C4B5-5ED5-B445-F800-5A338776392C}"/>
              </a:ext>
              <a:ext uri="{C183D7F6-B498-43B3-948B-1728B52AA6E4}">
                <adec:decorative xmlns:adec="http://schemas.microsoft.com/office/drawing/2017/decorative" val="1"/>
              </a:ext>
            </a:extLst>
          </p:cNvPr>
          <p:cNvSpPr>
            <a:spLocks noChangeShapeType="1"/>
          </p:cNvSpPr>
          <p:nvPr/>
        </p:nvSpPr>
        <p:spPr bwMode="auto">
          <a:xfrm flipV="1">
            <a:off x="3810000" y="4191000"/>
            <a:ext cx="3048000" cy="381000"/>
          </a:xfrm>
          <a:prstGeom prst="line">
            <a:avLst/>
          </a:prstGeom>
          <a:noFill/>
          <a:ln w="12700">
            <a:solidFill>
              <a:srgbClr val="FF0000"/>
            </a:solidFill>
            <a:round/>
            <a:headEnd type="diamond" w="sm" len="sm"/>
            <a:tailEnd type="diamond"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06" name="Text Box 18">
            <a:extLst>
              <a:ext uri="{FF2B5EF4-FFF2-40B4-BE49-F238E27FC236}">
                <a16:creationId xmlns:a16="http://schemas.microsoft.com/office/drawing/2014/main" id="{0BE8D363-50EF-8B3F-FB79-CF2CF65BE007}"/>
              </a:ext>
            </a:extLst>
          </p:cNvPr>
          <p:cNvSpPr txBox="1">
            <a:spLocks noChangeArrowheads="1"/>
          </p:cNvSpPr>
          <p:nvPr/>
        </p:nvSpPr>
        <p:spPr bwMode="auto">
          <a:xfrm>
            <a:off x="7162800" y="4191001"/>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a:solidFill>
                  <a:srgbClr val="FF3300"/>
                </a:solidFill>
                <a:latin typeface="Times New Roman" panose="02020603050405020304" pitchFamily="18" charset="0"/>
              </a:rPr>
              <a:t>Trend Line No. 2</a:t>
            </a:r>
          </a:p>
        </p:txBody>
      </p:sp>
      <p:sp>
        <p:nvSpPr>
          <p:cNvPr id="37898" name="Text Box 10">
            <a:extLst>
              <a:ext uri="{FF2B5EF4-FFF2-40B4-BE49-F238E27FC236}">
                <a16:creationId xmlns:a16="http://schemas.microsoft.com/office/drawing/2014/main" id="{F0135DAE-0206-E92A-B3FE-7587D1E6CDD0}"/>
              </a:ext>
            </a:extLst>
          </p:cNvPr>
          <p:cNvSpPr txBox="1">
            <a:spLocks noChangeArrowheads="1"/>
          </p:cNvSpPr>
          <p:nvPr/>
        </p:nvSpPr>
        <p:spPr bwMode="auto">
          <a:xfrm>
            <a:off x="4419600" y="3429001"/>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a:solidFill>
                  <a:srgbClr val="3333FF"/>
                </a:solidFill>
                <a:latin typeface="Times New Roman" panose="02020603050405020304" pitchFamily="18" charset="0"/>
              </a:rPr>
              <a:t>Aim Line</a:t>
            </a:r>
          </a:p>
        </p:txBody>
      </p:sp>
      <p:sp>
        <p:nvSpPr>
          <p:cNvPr id="37897" name="Line 9">
            <a:extLst>
              <a:ext uri="{FF2B5EF4-FFF2-40B4-BE49-F238E27FC236}">
                <a16:creationId xmlns:a16="http://schemas.microsoft.com/office/drawing/2014/main" id="{61206F13-2140-B353-A88A-7B1CF352517A}"/>
              </a:ext>
              <a:ext uri="{C183D7F6-B498-43B3-948B-1728B52AA6E4}">
                <adec:decorative xmlns:adec="http://schemas.microsoft.com/office/drawing/2017/decorative" val="1"/>
              </a:ext>
            </a:extLst>
          </p:cNvPr>
          <p:cNvSpPr>
            <a:spLocks noChangeShapeType="1"/>
          </p:cNvSpPr>
          <p:nvPr/>
        </p:nvSpPr>
        <p:spPr bwMode="auto">
          <a:xfrm flipV="1">
            <a:off x="3810000" y="3200400"/>
            <a:ext cx="4648200" cy="1371600"/>
          </a:xfrm>
          <a:prstGeom prst="line">
            <a:avLst/>
          </a:prstGeom>
          <a:noFill/>
          <a:ln w="12700">
            <a:solidFill>
              <a:srgbClr val="0000FF"/>
            </a:solidFill>
            <a:round/>
            <a:headEnd type="diamond" w="sm" len="sm"/>
            <a:tailEnd type="diamond"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04" name="Line 16">
            <a:extLst>
              <a:ext uri="{FF2B5EF4-FFF2-40B4-BE49-F238E27FC236}">
                <a16:creationId xmlns:a16="http://schemas.microsoft.com/office/drawing/2014/main" id="{30B4CB88-7896-7C05-2D80-FDD0908BAB9E}"/>
              </a:ext>
              <a:ext uri="{C183D7F6-B498-43B3-948B-1728B52AA6E4}">
                <adec:decorative xmlns:adec="http://schemas.microsoft.com/office/drawing/2017/decorative" val="1"/>
              </a:ext>
            </a:extLst>
          </p:cNvPr>
          <p:cNvSpPr>
            <a:spLocks noChangeShapeType="1"/>
          </p:cNvSpPr>
          <p:nvPr/>
        </p:nvSpPr>
        <p:spPr bwMode="auto">
          <a:xfrm flipV="1">
            <a:off x="7162800" y="3581400"/>
            <a:ext cx="1371600" cy="533400"/>
          </a:xfrm>
          <a:prstGeom prst="line">
            <a:avLst/>
          </a:prstGeom>
          <a:noFill/>
          <a:ln w="12700">
            <a:solidFill>
              <a:schemeClr val="hlink"/>
            </a:solidFill>
            <a:miter lim="800000"/>
            <a:headEnd type="diamond" w="sm" len="sm"/>
            <a:tailEnd type="diamond"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8B555-FD43-CE3E-854A-26F1E1A562B3}"/>
              </a:ext>
            </a:extLst>
          </p:cNvPr>
          <p:cNvSpPr>
            <a:spLocks noGrp="1"/>
          </p:cNvSpPr>
          <p:nvPr>
            <p:ph type="title"/>
          </p:nvPr>
        </p:nvSpPr>
        <p:spPr>
          <a:xfrm>
            <a:off x="1077362" y="335277"/>
            <a:ext cx="9950103" cy="763850"/>
          </a:xfrm>
        </p:spPr>
        <p:txBody>
          <a:bodyPr>
            <a:normAutofit/>
          </a:bodyPr>
          <a:lstStyle/>
          <a:p>
            <a:r>
              <a:rPr lang="en-US" dirty="0"/>
              <a:t>Reporting Out Evaluation Results</a:t>
            </a:r>
          </a:p>
        </p:txBody>
      </p:sp>
      <p:sp>
        <p:nvSpPr>
          <p:cNvPr id="4" name="Content Placeholder 3">
            <a:extLst>
              <a:ext uri="{FF2B5EF4-FFF2-40B4-BE49-F238E27FC236}">
                <a16:creationId xmlns:a16="http://schemas.microsoft.com/office/drawing/2014/main" id="{C0015B61-D814-D0EE-A9A1-1570E03D7234}"/>
              </a:ext>
            </a:extLst>
          </p:cNvPr>
          <p:cNvSpPr>
            <a:spLocks noGrp="1"/>
          </p:cNvSpPr>
          <p:nvPr>
            <p:ph idx="1"/>
          </p:nvPr>
        </p:nvSpPr>
        <p:spPr>
          <a:xfrm>
            <a:off x="1077362" y="1327727"/>
            <a:ext cx="9950103" cy="4841703"/>
          </a:xfrm>
        </p:spPr>
        <p:txBody>
          <a:bodyPr>
            <a:normAutofit/>
          </a:bodyPr>
          <a:lstStyle/>
          <a:p>
            <a:r>
              <a:rPr lang="en-US" sz="2600" dirty="0"/>
              <a:t>Select an appropriate type of score and use it consistently if possible</a:t>
            </a:r>
          </a:p>
          <a:p>
            <a:r>
              <a:rPr lang="en-US" sz="2600" dirty="0"/>
              <a:t>If differing types of scores must be used, be sure to clearly explain each type </a:t>
            </a:r>
          </a:p>
          <a:p>
            <a:r>
              <a:rPr lang="en-US" sz="2600" dirty="0"/>
              <a:t>Focus on strengths </a:t>
            </a:r>
          </a:p>
          <a:p>
            <a:r>
              <a:rPr lang="en-US" sz="2600" dirty="0"/>
              <a:t>Describe challenges</a:t>
            </a:r>
          </a:p>
          <a:p>
            <a:r>
              <a:rPr lang="en-US" sz="2600" dirty="0"/>
              <a:t>Avoid jargon… Provide explanations when needed</a:t>
            </a:r>
          </a:p>
        </p:txBody>
      </p:sp>
    </p:spTree>
    <p:extLst>
      <p:ext uri="{BB962C8B-B14F-4D97-AF65-F5344CB8AC3E}">
        <p14:creationId xmlns:p14="http://schemas.microsoft.com/office/powerpoint/2010/main" val="1867757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E69A6-0FD0-C8FF-AB84-E6CF7E48C1C6}"/>
              </a:ext>
            </a:extLst>
          </p:cNvPr>
          <p:cNvSpPr>
            <a:spLocks noGrp="1"/>
          </p:cNvSpPr>
          <p:nvPr>
            <p:ph type="title"/>
          </p:nvPr>
        </p:nvSpPr>
        <p:spPr>
          <a:xfrm>
            <a:off x="1077360" y="393192"/>
            <a:ext cx="9950103" cy="592976"/>
          </a:xfrm>
        </p:spPr>
        <p:txBody>
          <a:bodyPr>
            <a:normAutofit fontScale="90000"/>
          </a:bodyPr>
          <a:lstStyle/>
          <a:p>
            <a:r>
              <a:rPr lang="en-US" dirty="0"/>
              <a:t>However</a:t>
            </a:r>
          </a:p>
        </p:txBody>
      </p:sp>
      <p:sp>
        <p:nvSpPr>
          <p:cNvPr id="3" name="Content Placeholder 2">
            <a:extLst>
              <a:ext uri="{FF2B5EF4-FFF2-40B4-BE49-F238E27FC236}">
                <a16:creationId xmlns:a16="http://schemas.microsoft.com/office/drawing/2014/main" id="{58063DEE-C04B-C753-E03E-A3110C860706}"/>
              </a:ext>
            </a:extLst>
          </p:cNvPr>
          <p:cNvSpPr>
            <a:spLocks noGrp="1"/>
          </p:cNvSpPr>
          <p:nvPr>
            <p:ph idx="1"/>
          </p:nvPr>
        </p:nvSpPr>
        <p:spPr>
          <a:xfrm>
            <a:off x="1077360" y="1225296"/>
            <a:ext cx="9950103" cy="3960461"/>
          </a:xfrm>
        </p:spPr>
        <p:txBody>
          <a:bodyPr/>
          <a:lstStyle/>
          <a:p>
            <a:pPr marL="0" indent="0">
              <a:buNone/>
            </a:pPr>
            <a:r>
              <a:rPr lang="en-US" dirty="0"/>
              <a:t> </a:t>
            </a:r>
            <a:r>
              <a:rPr lang="en-US" b="1" dirty="0"/>
              <a:t>2362.2.3 Re-Evaluation Requirements (34 CFR §300.303)</a:t>
            </a:r>
          </a:p>
          <a:p>
            <a:pPr marL="342900" indent="-342900">
              <a:buAutoNum type="alphaLcParenBoth"/>
            </a:pPr>
            <a:r>
              <a:rPr lang="en-US" dirty="0"/>
              <a:t>The LEA shall ensure that a reevaluation of each child with a disability is conducted: </a:t>
            </a:r>
          </a:p>
          <a:p>
            <a:pPr marL="342900" indent="-342900">
              <a:buAutoNum type="arabicParenBoth"/>
            </a:pPr>
            <a:r>
              <a:rPr lang="en-US" dirty="0"/>
              <a:t>If the LEA determines that the educational or related service needs, including improved academic achievement and functional performance, of the child warrant a reevaluation; or </a:t>
            </a:r>
          </a:p>
          <a:p>
            <a:pPr marL="0" indent="0">
              <a:buNone/>
            </a:pPr>
            <a:r>
              <a:rPr lang="en-US" dirty="0"/>
              <a:t>(2) If the child’s parent or teacher requests a reevaluation. </a:t>
            </a:r>
          </a:p>
          <a:p>
            <a:pPr marL="0" indent="0">
              <a:buNone/>
            </a:pPr>
            <a:r>
              <a:rPr lang="en-US" dirty="0"/>
              <a:t>(b) A reevaluation conducted under sub-section (a): </a:t>
            </a:r>
          </a:p>
          <a:p>
            <a:pPr marL="342900" indent="-342900">
              <a:buAutoNum type="arabicParenBoth"/>
            </a:pPr>
            <a:r>
              <a:rPr lang="en-US" dirty="0"/>
              <a:t>May occur not more than once a year, unless the parent and the LEA agree otherwise; and</a:t>
            </a:r>
          </a:p>
          <a:p>
            <a:pPr marL="0" indent="0">
              <a:buNone/>
            </a:pPr>
            <a:r>
              <a:rPr lang="en-US" dirty="0"/>
              <a:t>(2) Shall occur at least once every 3 years, </a:t>
            </a:r>
            <a:r>
              <a:rPr lang="en-US" b="1" dirty="0">
                <a:solidFill>
                  <a:srgbClr val="C00000"/>
                </a:solidFill>
              </a:rPr>
              <a:t>unless the parent and the LEA agree that a reevaluation is unnecessary. </a:t>
            </a:r>
          </a:p>
        </p:txBody>
      </p:sp>
    </p:spTree>
    <p:extLst>
      <p:ext uri="{BB962C8B-B14F-4D97-AF65-F5344CB8AC3E}">
        <p14:creationId xmlns:p14="http://schemas.microsoft.com/office/powerpoint/2010/main" val="39622510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8B555-FD43-CE3E-854A-26F1E1A562B3}"/>
              </a:ext>
            </a:extLst>
          </p:cNvPr>
          <p:cNvSpPr>
            <a:spLocks noGrp="1"/>
          </p:cNvSpPr>
          <p:nvPr>
            <p:ph type="title"/>
          </p:nvPr>
        </p:nvSpPr>
        <p:spPr>
          <a:xfrm>
            <a:off x="1077362" y="335277"/>
            <a:ext cx="9950103" cy="763850"/>
          </a:xfrm>
        </p:spPr>
        <p:txBody>
          <a:bodyPr>
            <a:normAutofit/>
          </a:bodyPr>
          <a:lstStyle/>
          <a:p>
            <a:r>
              <a:rPr lang="en-US" dirty="0"/>
              <a:t>Reporting Out Evaluation Results</a:t>
            </a:r>
          </a:p>
        </p:txBody>
      </p:sp>
      <p:sp>
        <p:nvSpPr>
          <p:cNvPr id="4" name="Content Placeholder 3">
            <a:extLst>
              <a:ext uri="{FF2B5EF4-FFF2-40B4-BE49-F238E27FC236}">
                <a16:creationId xmlns:a16="http://schemas.microsoft.com/office/drawing/2014/main" id="{C0015B61-D814-D0EE-A9A1-1570E03D7234}"/>
              </a:ext>
            </a:extLst>
          </p:cNvPr>
          <p:cNvSpPr>
            <a:spLocks noGrp="1"/>
          </p:cNvSpPr>
          <p:nvPr>
            <p:ph idx="1"/>
          </p:nvPr>
        </p:nvSpPr>
        <p:spPr>
          <a:xfrm>
            <a:off x="1077362" y="1327727"/>
            <a:ext cx="9950103" cy="4841703"/>
          </a:xfrm>
        </p:spPr>
        <p:txBody>
          <a:bodyPr>
            <a:normAutofit/>
          </a:bodyPr>
          <a:lstStyle/>
          <a:p>
            <a:r>
              <a:rPr lang="en-US" sz="2600" dirty="0"/>
              <a:t>Summarize what we have learned about the student and how we will use that information </a:t>
            </a:r>
          </a:p>
          <a:p>
            <a:r>
              <a:rPr lang="en-US" sz="2600" dirty="0"/>
              <a:t>Make explicit links between test performance and real-life implications/performance</a:t>
            </a:r>
          </a:p>
          <a:p>
            <a:r>
              <a:rPr lang="en-US" sz="2600" dirty="0"/>
              <a:t>Be cognizant of your audience</a:t>
            </a:r>
          </a:p>
        </p:txBody>
      </p:sp>
    </p:spTree>
    <p:extLst>
      <p:ext uri="{BB962C8B-B14F-4D97-AF65-F5344CB8AC3E}">
        <p14:creationId xmlns:p14="http://schemas.microsoft.com/office/powerpoint/2010/main" val="37514461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2D1CC-01B5-19EE-7403-D06BFFB6EC8C}"/>
              </a:ext>
            </a:extLst>
          </p:cNvPr>
          <p:cNvSpPr>
            <a:spLocks noGrp="1"/>
          </p:cNvSpPr>
          <p:nvPr>
            <p:ph type="title"/>
          </p:nvPr>
        </p:nvSpPr>
        <p:spPr>
          <a:xfrm>
            <a:off x="1077362" y="254090"/>
            <a:ext cx="9950103" cy="532294"/>
          </a:xfrm>
        </p:spPr>
        <p:txBody>
          <a:bodyPr>
            <a:normAutofit fontScale="90000"/>
          </a:bodyPr>
          <a:lstStyle/>
          <a:p>
            <a:r>
              <a:rPr lang="en-US" sz="3200" dirty="0"/>
              <a:t>Tests </a:t>
            </a:r>
            <a:r>
              <a:rPr lang="en-US" dirty="0"/>
              <a:t>Y</a:t>
            </a:r>
            <a:r>
              <a:rPr lang="en-US" sz="3200" dirty="0"/>
              <a:t>ou </a:t>
            </a:r>
            <a:r>
              <a:rPr lang="en-US" dirty="0"/>
              <a:t>M</a:t>
            </a:r>
            <a:r>
              <a:rPr lang="en-US" sz="3200" dirty="0"/>
              <a:t>ay </a:t>
            </a:r>
            <a:r>
              <a:rPr lang="en-US" dirty="0"/>
              <a:t>E</a:t>
            </a:r>
            <a:r>
              <a:rPr lang="en-US" sz="3200" dirty="0"/>
              <a:t>ncounter</a:t>
            </a:r>
            <a:endParaRPr lang="en-US" dirty="0"/>
          </a:p>
        </p:txBody>
      </p:sp>
      <p:sp>
        <p:nvSpPr>
          <p:cNvPr id="3" name="Content Placeholder 2">
            <a:extLst>
              <a:ext uri="{FF2B5EF4-FFF2-40B4-BE49-F238E27FC236}">
                <a16:creationId xmlns:a16="http://schemas.microsoft.com/office/drawing/2014/main" id="{0CFB905E-F2DF-92E2-6392-70FB56898712}"/>
              </a:ext>
            </a:extLst>
          </p:cNvPr>
          <p:cNvSpPr>
            <a:spLocks noGrp="1"/>
          </p:cNvSpPr>
          <p:nvPr>
            <p:ph idx="1"/>
          </p:nvPr>
        </p:nvSpPr>
        <p:spPr>
          <a:xfrm>
            <a:off x="1077362" y="1115568"/>
            <a:ext cx="9950103" cy="4825262"/>
          </a:xfrm>
        </p:spPr>
        <p:txBody>
          <a:bodyPr>
            <a:normAutofit lnSpcReduction="10000"/>
          </a:bodyPr>
          <a:lstStyle/>
          <a:p>
            <a:r>
              <a:rPr lang="en-US" b="1" dirty="0">
                <a:solidFill>
                  <a:srgbClr val="0070C0"/>
                </a:solidFill>
                <a:hlinkClick r:id="rId3">
                  <a:extLst>
                    <a:ext uri="{A12FA001-AC4F-418D-AE19-62706E023703}">
                      <ahyp:hlinkClr xmlns:ahyp="http://schemas.microsoft.com/office/drawing/2018/hyperlinkcolor" val="tx"/>
                    </a:ext>
                  </a:extLst>
                </a:hlinkClick>
              </a:rPr>
              <a:t>KeyMath-3 DA</a:t>
            </a:r>
            <a:r>
              <a:rPr lang="en-US" dirty="0">
                <a:solidFill>
                  <a:srgbClr val="0070C0"/>
                </a:solidFill>
                <a:hlinkClick r:id="rId3">
                  <a:extLst>
                    <a:ext uri="{A12FA001-AC4F-418D-AE19-62706E023703}">
                      <ahyp:hlinkClr xmlns:ahyp="http://schemas.microsoft.com/office/drawing/2018/hyperlinkcolor" val="tx"/>
                    </a:ext>
                  </a:extLst>
                </a:hlinkClick>
              </a:rPr>
              <a:t> (KeyMath-3 Diagnostic Assessment)</a:t>
            </a:r>
            <a:endParaRPr lang="en-US" dirty="0">
              <a:solidFill>
                <a:srgbClr val="0070C0"/>
              </a:solidFill>
            </a:endParaRPr>
          </a:p>
          <a:p>
            <a:r>
              <a:rPr lang="en-US" b="1" dirty="0">
                <a:solidFill>
                  <a:srgbClr val="0070C0"/>
                </a:solidFill>
                <a:hlinkClick r:id="rId4">
                  <a:extLst>
                    <a:ext uri="{A12FA001-AC4F-418D-AE19-62706E023703}">
                      <ahyp:hlinkClr xmlns:ahyp="http://schemas.microsoft.com/office/drawing/2018/hyperlinkcolor" val="tx"/>
                    </a:ext>
                  </a:extLst>
                </a:hlinkClick>
              </a:rPr>
              <a:t>KTEA-3</a:t>
            </a:r>
            <a:r>
              <a:rPr lang="en-US" dirty="0">
                <a:solidFill>
                  <a:srgbClr val="0070C0"/>
                </a:solidFill>
                <a:hlinkClick r:id="rId4">
                  <a:extLst>
                    <a:ext uri="{A12FA001-AC4F-418D-AE19-62706E023703}">
                      <ahyp:hlinkClr xmlns:ahyp="http://schemas.microsoft.com/office/drawing/2018/hyperlinkcolor" val="tx"/>
                    </a:ext>
                  </a:extLst>
                </a:hlinkClick>
              </a:rPr>
              <a:t> (Kaufman Test of Educational Achievement | Third Edition)</a:t>
            </a:r>
            <a:endParaRPr lang="en-US" dirty="0">
              <a:solidFill>
                <a:srgbClr val="0070C0"/>
              </a:solidFill>
            </a:endParaRPr>
          </a:p>
          <a:p>
            <a:r>
              <a:rPr lang="en-US" b="1" u="sng" dirty="0">
                <a:solidFill>
                  <a:srgbClr val="0070C0"/>
                </a:solidFill>
              </a:rPr>
              <a:t>WJ-IV</a:t>
            </a:r>
            <a:r>
              <a:rPr lang="en-US" u="sng" dirty="0">
                <a:solidFill>
                  <a:srgbClr val="0070C0"/>
                </a:solidFill>
              </a:rPr>
              <a:t> (Woodcock-Johnson Tests of Achievement</a:t>
            </a:r>
            <a:r>
              <a:rPr lang="en-US" u="sng" dirty="0">
                <a:solidFill>
                  <a:srgbClr val="0070C0"/>
                </a:solidFill>
                <a:hlinkClick r:id="rId5">
                  <a:extLst>
                    <a:ext uri="{A12FA001-AC4F-418D-AE19-62706E023703}">
                      <ahyp:hlinkClr xmlns:ahyp="http://schemas.microsoft.com/office/drawing/2018/hyperlinkcolor" val="tx"/>
                    </a:ext>
                  </a:extLst>
                </a:hlinkClick>
              </a:rPr>
              <a:t>| Fourth Edition</a:t>
            </a:r>
            <a:r>
              <a:rPr lang="en-US" dirty="0">
                <a:solidFill>
                  <a:srgbClr val="0070C0"/>
                </a:solidFill>
                <a:hlinkClick r:id="rId5">
                  <a:extLst>
                    <a:ext uri="{A12FA001-AC4F-418D-AE19-62706E023703}">
                      <ahyp:hlinkClr xmlns:ahyp="http://schemas.microsoft.com/office/drawing/2018/hyperlinkcolor" val="tx"/>
                    </a:ext>
                  </a:extLst>
                </a:hlinkClick>
              </a:rPr>
              <a:t>)</a:t>
            </a:r>
            <a:endParaRPr lang="en-US" dirty="0">
              <a:solidFill>
                <a:srgbClr val="0070C0"/>
              </a:solidFill>
            </a:endParaRPr>
          </a:p>
          <a:p>
            <a:r>
              <a:rPr lang="en-US" b="1" dirty="0">
                <a:solidFill>
                  <a:srgbClr val="0070C0"/>
                </a:solidFill>
                <a:hlinkClick r:id="rId6">
                  <a:extLst>
                    <a:ext uri="{A12FA001-AC4F-418D-AE19-62706E023703}">
                      <ahyp:hlinkClr xmlns:ahyp="http://schemas.microsoft.com/office/drawing/2018/hyperlinkcolor" val="tx"/>
                    </a:ext>
                  </a:extLst>
                </a:hlinkClick>
              </a:rPr>
              <a:t>OWLS-II</a:t>
            </a:r>
            <a:r>
              <a:rPr lang="en-US" dirty="0">
                <a:solidFill>
                  <a:srgbClr val="0070C0"/>
                </a:solidFill>
                <a:hlinkClick r:id="rId6">
                  <a:extLst>
                    <a:ext uri="{A12FA001-AC4F-418D-AE19-62706E023703}">
                      <ahyp:hlinkClr xmlns:ahyp="http://schemas.microsoft.com/office/drawing/2018/hyperlinkcolor" val="tx"/>
                    </a:ext>
                  </a:extLst>
                </a:hlinkClick>
              </a:rPr>
              <a:t> (Oral and Written Language Scales | Second Edition)</a:t>
            </a:r>
            <a:endParaRPr lang="en-US" dirty="0">
              <a:solidFill>
                <a:srgbClr val="0070C0"/>
              </a:solidFill>
            </a:endParaRPr>
          </a:p>
          <a:p>
            <a:r>
              <a:rPr lang="en-US" b="1" dirty="0">
                <a:solidFill>
                  <a:srgbClr val="0070C0"/>
                </a:solidFill>
                <a:hlinkClick r:id="rId7">
                  <a:extLst>
                    <a:ext uri="{A12FA001-AC4F-418D-AE19-62706E023703}">
                      <ahyp:hlinkClr xmlns:ahyp="http://schemas.microsoft.com/office/drawing/2018/hyperlinkcolor" val="tx"/>
                    </a:ext>
                  </a:extLst>
                </a:hlinkClick>
              </a:rPr>
              <a:t>PPVT-5</a:t>
            </a:r>
            <a:r>
              <a:rPr lang="en-US" dirty="0">
                <a:solidFill>
                  <a:srgbClr val="0070C0"/>
                </a:solidFill>
                <a:hlinkClick r:id="rId7">
                  <a:extLst>
                    <a:ext uri="{A12FA001-AC4F-418D-AE19-62706E023703}">
                      <ahyp:hlinkClr xmlns:ahyp="http://schemas.microsoft.com/office/drawing/2018/hyperlinkcolor" val="tx"/>
                    </a:ext>
                  </a:extLst>
                </a:hlinkClick>
              </a:rPr>
              <a:t> (Peabody Picture Vocabulary Test | Fifth Edition)</a:t>
            </a:r>
            <a:endParaRPr lang="en-US" dirty="0">
              <a:solidFill>
                <a:srgbClr val="0070C0"/>
              </a:solidFill>
            </a:endParaRPr>
          </a:p>
          <a:p>
            <a:r>
              <a:rPr lang="en-US" b="1" dirty="0">
                <a:solidFill>
                  <a:srgbClr val="0070C0"/>
                </a:solidFill>
                <a:hlinkClick r:id="rId8">
                  <a:extLst>
                    <a:ext uri="{A12FA001-AC4F-418D-AE19-62706E023703}">
                      <ahyp:hlinkClr xmlns:ahyp="http://schemas.microsoft.com/office/drawing/2018/hyperlinkcolor" val="tx"/>
                    </a:ext>
                  </a:extLst>
                </a:hlinkClick>
              </a:rPr>
              <a:t>Sensory Profile 2</a:t>
            </a:r>
            <a:r>
              <a:rPr lang="en-US" dirty="0">
                <a:solidFill>
                  <a:srgbClr val="0070C0"/>
                </a:solidFill>
                <a:hlinkClick r:id="rId8">
                  <a:extLst>
                    <a:ext uri="{A12FA001-AC4F-418D-AE19-62706E023703}">
                      <ahyp:hlinkClr xmlns:ahyp="http://schemas.microsoft.com/office/drawing/2018/hyperlinkcolor" val="tx"/>
                    </a:ext>
                  </a:extLst>
                </a:hlinkClick>
              </a:rPr>
              <a:t> (Sensory Profile 2)</a:t>
            </a:r>
            <a:endParaRPr lang="en-US" dirty="0">
              <a:solidFill>
                <a:srgbClr val="0070C0"/>
              </a:solidFill>
            </a:endParaRPr>
          </a:p>
          <a:p>
            <a:r>
              <a:rPr lang="en-US" b="1" dirty="0">
                <a:solidFill>
                  <a:srgbClr val="0070C0"/>
                </a:solidFill>
                <a:hlinkClick r:id="rId5">
                  <a:extLst>
                    <a:ext uri="{A12FA001-AC4F-418D-AE19-62706E023703}">
                      <ahyp:hlinkClr xmlns:ahyp="http://schemas.microsoft.com/office/drawing/2018/hyperlinkcolor" val="tx"/>
                    </a:ext>
                  </a:extLst>
                </a:hlinkClick>
              </a:rPr>
              <a:t>TOWL-4</a:t>
            </a:r>
            <a:r>
              <a:rPr lang="en-US" dirty="0">
                <a:solidFill>
                  <a:srgbClr val="0070C0"/>
                </a:solidFill>
                <a:hlinkClick r:id="rId5">
                  <a:extLst>
                    <a:ext uri="{A12FA001-AC4F-418D-AE19-62706E023703}">
                      <ahyp:hlinkClr xmlns:ahyp="http://schemas.microsoft.com/office/drawing/2018/hyperlinkcolor" val="tx"/>
                    </a:ext>
                  </a:extLst>
                </a:hlinkClick>
              </a:rPr>
              <a:t> (Test of Written Language | Fourth Edition)</a:t>
            </a:r>
            <a:endParaRPr lang="en-US" dirty="0">
              <a:solidFill>
                <a:srgbClr val="0070C0"/>
              </a:solidFill>
            </a:endParaRPr>
          </a:p>
          <a:p>
            <a:r>
              <a:rPr lang="en-US" b="1" dirty="0">
                <a:solidFill>
                  <a:srgbClr val="0070C0"/>
                </a:solidFill>
                <a:hlinkClick r:id="rId9">
                  <a:extLst>
                    <a:ext uri="{A12FA001-AC4F-418D-AE19-62706E023703}">
                      <ahyp:hlinkClr xmlns:ahyp="http://schemas.microsoft.com/office/drawing/2018/hyperlinkcolor" val="tx"/>
                    </a:ext>
                  </a:extLst>
                </a:hlinkClick>
              </a:rPr>
              <a:t>Vineland-3</a:t>
            </a:r>
            <a:r>
              <a:rPr lang="en-US" dirty="0">
                <a:solidFill>
                  <a:srgbClr val="0070C0"/>
                </a:solidFill>
                <a:hlinkClick r:id="rId9">
                  <a:extLst>
                    <a:ext uri="{A12FA001-AC4F-418D-AE19-62706E023703}">
                      <ahyp:hlinkClr xmlns:ahyp="http://schemas.microsoft.com/office/drawing/2018/hyperlinkcolor" val="tx"/>
                    </a:ext>
                  </a:extLst>
                </a:hlinkClick>
              </a:rPr>
              <a:t> (Vineland Adaptive Behavior Scales | Third Edition)</a:t>
            </a:r>
            <a:endParaRPr lang="en-US" dirty="0">
              <a:solidFill>
                <a:srgbClr val="0070C0"/>
              </a:solidFill>
            </a:endParaRPr>
          </a:p>
          <a:p>
            <a:r>
              <a:rPr lang="en-US" b="1" dirty="0">
                <a:solidFill>
                  <a:srgbClr val="0070C0"/>
                </a:solidFill>
                <a:hlinkClick r:id="rId10">
                  <a:extLst>
                    <a:ext uri="{A12FA001-AC4F-418D-AE19-62706E023703}">
                      <ahyp:hlinkClr xmlns:ahyp="http://schemas.microsoft.com/office/drawing/2018/hyperlinkcolor" val="tx"/>
                    </a:ext>
                  </a:extLst>
                </a:hlinkClick>
              </a:rPr>
              <a:t>WIAT-4</a:t>
            </a:r>
            <a:r>
              <a:rPr lang="en-US" dirty="0">
                <a:solidFill>
                  <a:srgbClr val="0070C0"/>
                </a:solidFill>
                <a:hlinkClick r:id="rId10">
                  <a:extLst>
                    <a:ext uri="{A12FA001-AC4F-418D-AE19-62706E023703}">
                      <ahyp:hlinkClr xmlns:ahyp="http://schemas.microsoft.com/office/drawing/2018/hyperlinkcolor" val="tx"/>
                    </a:ext>
                  </a:extLst>
                </a:hlinkClick>
              </a:rPr>
              <a:t> (Wechsler Individual Achievement Test | Fourth Edition)</a:t>
            </a:r>
            <a:endParaRPr lang="en-US" dirty="0">
              <a:solidFill>
                <a:srgbClr val="0070C0"/>
              </a:solidFill>
            </a:endParaRPr>
          </a:p>
          <a:p>
            <a:r>
              <a:rPr lang="en-US" b="1" dirty="0">
                <a:solidFill>
                  <a:srgbClr val="0070C0"/>
                </a:solidFill>
                <a:hlinkClick r:id="rId11">
                  <a:extLst>
                    <a:ext uri="{A12FA001-AC4F-418D-AE19-62706E023703}">
                      <ahyp:hlinkClr xmlns:ahyp="http://schemas.microsoft.com/office/drawing/2018/hyperlinkcolor" val="tx"/>
                    </a:ext>
                  </a:extLst>
                </a:hlinkClick>
              </a:rPr>
              <a:t>WISC-V</a:t>
            </a:r>
            <a:r>
              <a:rPr lang="en-US" dirty="0">
                <a:solidFill>
                  <a:srgbClr val="0070C0"/>
                </a:solidFill>
                <a:hlinkClick r:id="rId11">
                  <a:extLst>
                    <a:ext uri="{A12FA001-AC4F-418D-AE19-62706E023703}">
                      <ahyp:hlinkClr xmlns:ahyp="http://schemas.microsoft.com/office/drawing/2018/hyperlinkcolor" val="tx"/>
                    </a:ext>
                  </a:extLst>
                </a:hlinkClick>
              </a:rPr>
              <a:t> (Wechsler Intelligence Scale for Children | Fifth Edition)</a:t>
            </a:r>
            <a:endParaRPr lang="en-US" dirty="0">
              <a:solidFill>
                <a:srgbClr val="0070C0"/>
              </a:solidFill>
            </a:endParaRPr>
          </a:p>
          <a:p>
            <a:r>
              <a:rPr lang="en-US" b="1" dirty="0"/>
              <a:t>(CASL-2) Comprehensive Assessment of Spoken Language, Second Edition</a:t>
            </a:r>
          </a:p>
          <a:p>
            <a:endParaRPr lang="en-US" dirty="0"/>
          </a:p>
        </p:txBody>
      </p:sp>
    </p:spTree>
    <p:extLst>
      <p:ext uri="{BB962C8B-B14F-4D97-AF65-F5344CB8AC3E}">
        <p14:creationId xmlns:p14="http://schemas.microsoft.com/office/powerpoint/2010/main" val="7565689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A5422-12BF-18D4-70C7-195D295807F5}"/>
              </a:ext>
            </a:extLst>
          </p:cNvPr>
          <p:cNvSpPr>
            <a:spLocks noGrp="1"/>
          </p:cNvSpPr>
          <p:nvPr>
            <p:ph type="title"/>
          </p:nvPr>
        </p:nvSpPr>
        <p:spPr>
          <a:xfrm>
            <a:off x="1077362" y="676275"/>
            <a:ext cx="9950103" cy="613029"/>
          </a:xfrm>
        </p:spPr>
        <p:txBody>
          <a:bodyPr>
            <a:normAutofit fontScale="90000"/>
          </a:bodyPr>
          <a:lstStyle/>
          <a:p>
            <a:r>
              <a:rPr lang="en-US" sz="3600" dirty="0"/>
              <a:t>Other Tests You May Encounter</a:t>
            </a:r>
          </a:p>
        </p:txBody>
      </p:sp>
      <p:sp>
        <p:nvSpPr>
          <p:cNvPr id="3" name="Content Placeholder 2">
            <a:extLst>
              <a:ext uri="{FF2B5EF4-FFF2-40B4-BE49-F238E27FC236}">
                <a16:creationId xmlns:a16="http://schemas.microsoft.com/office/drawing/2014/main" id="{E5F531E6-8DF3-2145-8CEC-608021E14E3B}"/>
              </a:ext>
            </a:extLst>
          </p:cNvPr>
          <p:cNvSpPr>
            <a:spLocks noGrp="1"/>
          </p:cNvSpPr>
          <p:nvPr>
            <p:ph idx="1"/>
          </p:nvPr>
        </p:nvSpPr>
        <p:spPr>
          <a:xfrm>
            <a:off x="1077362" y="1554480"/>
            <a:ext cx="9950103" cy="4386350"/>
          </a:xfrm>
        </p:spPr>
        <p:txBody>
          <a:bodyPr/>
          <a:lstStyle/>
          <a:p>
            <a:r>
              <a:rPr lang="en-US" b="1" dirty="0">
                <a:solidFill>
                  <a:srgbClr val="0070C0"/>
                </a:solidFill>
                <a:hlinkClick r:id="rId3">
                  <a:extLst>
                    <a:ext uri="{A12FA001-AC4F-418D-AE19-62706E023703}">
                      <ahyp:hlinkClr xmlns:ahyp="http://schemas.microsoft.com/office/drawing/2018/hyperlinkcolor" val="tx"/>
                    </a:ext>
                  </a:extLst>
                </a:hlinkClick>
              </a:rPr>
              <a:t>BEERY VMI </a:t>
            </a:r>
            <a:r>
              <a:rPr lang="en-US" dirty="0">
                <a:solidFill>
                  <a:srgbClr val="0070C0"/>
                </a:solidFill>
                <a:hlinkClick r:id="rId3">
                  <a:extLst>
                    <a:ext uri="{A12FA001-AC4F-418D-AE19-62706E023703}">
                      <ahyp:hlinkClr xmlns:ahyp="http://schemas.microsoft.com/office/drawing/2018/hyperlinkcolor" val="tx"/>
                    </a:ext>
                  </a:extLst>
                </a:hlinkClick>
              </a:rPr>
              <a:t>(Beery-Buktenica Developmental Test of Visual-Motor Integration | Sixth Edition)</a:t>
            </a:r>
            <a:endParaRPr lang="en-US" dirty="0">
              <a:solidFill>
                <a:srgbClr val="0070C0"/>
              </a:solidFill>
            </a:endParaRPr>
          </a:p>
          <a:p>
            <a:r>
              <a:rPr lang="en-US" b="1" dirty="0">
                <a:solidFill>
                  <a:srgbClr val="0070C0"/>
                </a:solidFill>
                <a:hlinkClick r:id="rId4">
                  <a:extLst>
                    <a:ext uri="{A12FA001-AC4F-418D-AE19-62706E023703}">
                      <ahyp:hlinkClr xmlns:ahyp="http://schemas.microsoft.com/office/drawing/2018/hyperlinkcolor" val="tx"/>
                    </a:ext>
                  </a:extLst>
                </a:hlinkClick>
              </a:rPr>
              <a:t>CELF - 5</a:t>
            </a:r>
            <a:r>
              <a:rPr lang="en-US" dirty="0">
                <a:solidFill>
                  <a:srgbClr val="0070C0"/>
                </a:solidFill>
                <a:hlinkClick r:id="rId4">
                  <a:extLst>
                    <a:ext uri="{A12FA001-AC4F-418D-AE19-62706E023703}">
                      <ahyp:hlinkClr xmlns:ahyp="http://schemas.microsoft.com/office/drawing/2018/hyperlinkcolor" val="tx"/>
                    </a:ext>
                  </a:extLst>
                </a:hlinkClick>
              </a:rPr>
              <a:t> (Clinical Evaluation of Language Fundamentals | Fourth Edition)</a:t>
            </a:r>
            <a:endParaRPr lang="en-US" dirty="0">
              <a:solidFill>
                <a:srgbClr val="0070C0"/>
              </a:solidFill>
            </a:endParaRPr>
          </a:p>
          <a:p>
            <a:r>
              <a:rPr lang="en-US" b="1" dirty="0">
                <a:solidFill>
                  <a:srgbClr val="0070C0"/>
                </a:solidFill>
                <a:hlinkClick r:id="rId5">
                  <a:extLst>
                    <a:ext uri="{A12FA001-AC4F-418D-AE19-62706E023703}">
                      <ahyp:hlinkClr xmlns:ahyp="http://schemas.microsoft.com/office/drawing/2018/hyperlinkcolor" val="tx"/>
                    </a:ext>
                  </a:extLst>
                </a:hlinkClick>
              </a:rPr>
              <a:t>CTONI-2</a:t>
            </a:r>
            <a:r>
              <a:rPr lang="en-US" dirty="0">
                <a:solidFill>
                  <a:srgbClr val="0070C0"/>
                </a:solidFill>
                <a:hlinkClick r:id="rId5">
                  <a:extLst>
                    <a:ext uri="{A12FA001-AC4F-418D-AE19-62706E023703}">
                      <ahyp:hlinkClr xmlns:ahyp="http://schemas.microsoft.com/office/drawing/2018/hyperlinkcolor" val="tx"/>
                    </a:ext>
                  </a:extLst>
                </a:hlinkClick>
              </a:rPr>
              <a:t> (Comprehensive Test of Nonverbal Intelligence | Second Edition)</a:t>
            </a:r>
            <a:endParaRPr lang="en-US" dirty="0">
              <a:solidFill>
                <a:srgbClr val="0070C0"/>
              </a:solidFill>
            </a:endParaRPr>
          </a:p>
          <a:p>
            <a:r>
              <a:rPr lang="en-US" b="1" dirty="0">
                <a:solidFill>
                  <a:srgbClr val="0070C0"/>
                </a:solidFill>
                <a:hlinkClick r:id="rId6">
                  <a:extLst>
                    <a:ext uri="{A12FA001-AC4F-418D-AE19-62706E023703}">
                      <ahyp:hlinkClr xmlns:ahyp="http://schemas.microsoft.com/office/drawing/2018/hyperlinkcolor" val="tx"/>
                    </a:ext>
                  </a:extLst>
                </a:hlinkClick>
              </a:rPr>
              <a:t>CTOPP-2 </a:t>
            </a:r>
            <a:r>
              <a:rPr lang="en-US" dirty="0">
                <a:solidFill>
                  <a:srgbClr val="0070C0"/>
                </a:solidFill>
                <a:hlinkClick r:id="rId6">
                  <a:extLst>
                    <a:ext uri="{A12FA001-AC4F-418D-AE19-62706E023703}">
                      <ahyp:hlinkClr xmlns:ahyp="http://schemas.microsoft.com/office/drawing/2018/hyperlinkcolor" val="tx"/>
                    </a:ext>
                  </a:extLst>
                </a:hlinkClick>
              </a:rPr>
              <a:t>(Comprehensive Test of Phonological Processing | Second Edition)</a:t>
            </a:r>
            <a:endParaRPr lang="en-US" dirty="0">
              <a:solidFill>
                <a:srgbClr val="0070C0"/>
              </a:solidFill>
            </a:endParaRPr>
          </a:p>
          <a:p>
            <a:r>
              <a:rPr lang="en-US" b="1" dirty="0">
                <a:solidFill>
                  <a:srgbClr val="0070C0"/>
                </a:solidFill>
                <a:hlinkClick r:id="rId7">
                  <a:extLst>
                    <a:ext uri="{A12FA001-AC4F-418D-AE19-62706E023703}">
                      <ahyp:hlinkClr xmlns:ahyp="http://schemas.microsoft.com/office/drawing/2018/hyperlinkcolor" val="tx"/>
                    </a:ext>
                  </a:extLst>
                </a:hlinkClick>
              </a:rPr>
              <a:t>EVT-3</a:t>
            </a:r>
            <a:r>
              <a:rPr lang="en-US" dirty="0">
                <a:solidFill>
                  <a:srgbClr val="0070C0"/>
                </a:solidFill>
                <a:hlinkClick r:id="rId7">
                  <a:extLst>
                    <a:ext uri="{A12FA001-AC4F-418D-AE19-62706E023703}">
                      <ahyp:hlinkClr xmlns:ahyp="http://schemas.microsoft.com/office/drawing/2018/hyperlinkcolor" val="tx"/>
                    </a:ext>
                  </a:extLst>
                </a:hlinkClick>
              </a:rPr>
              <a:t> (Expressive Vocabulary Test | Third Edition)</a:t>
            </a:r>
            <a:endParaRPr lang="en-US" dirty="0">
              <a:solidFill>
                <a:srgbClr val="0070C0"/>
              </a:solidFill>
            </a:endParaRPr>
          </a:p>
          <a:p>
            <a:r>
              <a:rPr lang="en-US" b="1" dirty="0">
                <a:solidFill>
                  <a:srgbClr val="0070C0"/>
                </a:solidFill>
                <a:hlinkClick r:id="rId8">
                  <a:extLst>
                    <a:ext uri="{A12FA001-AC4F-418D-AE19-62706E023703}">
                      <ahyp:hlinkClr xmlns:ahyp="http://schemas.microsoft.com/office/drawing/2018/hyperlinkcolor" val="tx"/>
                    </a:ext>
                  </a:extLst>
                </a:hlinkClick>
              </a:rPr>
              <a:t>GORT-5 </a:t>
            </a:r>
            <a:r>
              <a:rPr lang="en-US" dirty="0">
                <a:solidFill>
                  <a:srgbClr val="0070C0"/>
                </a:solidFill>
                <a:hlinkClick r:id="rId8">
                  <a:extLst>
                    <a:ext uri="{A12FA001-AC4F-418D-AE19-62706E023703}">
                      <ahyp:hlinkClr xmlns:ahyp="http://schemas.microsoft.com/office/drawing/2018/hyperlinkcolor" val="tx"/>
                    </a:ext>
                  </a:extLst>
                </a:hlinkClick>
              </a:rPr>
              <a:t>(Gray Oral Reading Test | Fifth Edition)</a:t>
            </a:r>
            <a:endParaRPr lang="en-US" dirty="0">
              <a:solidFill>
                <a:srgbClr val="0070C0"/>
              </a:solidFill>
            </a:endParaRPr>
          </a:p>
          <a:p>
            <a:r>
              <a:rPr lang="en-US" b="1" dirty="0">
                <a:solidFill>
                  <a:srgbClr val="0070C0"/>
                </a:solidFill>
                <a:hlinkClick r:id="rId9">
                  <a:extLst>
                    <a:ext uri="{A12FA001-AC4F-418D-AE19-62706E023703}">
                      <ahyp:hlinkClr xmlns:ahyp="http://schemas.microsoft.com/office/drawing/2018/hyperlinkcolor" val="tx"/>
                    </a:ext>
                  </a:extLst>
                </a:hlinkClick>
              </a:rPr>
              <a:t>KABC-II NU</a:t>
            </a:r>
            <a:r>
              <a:rPr lang="en-US" dirty="0">
                <a:solidFill>
                  <a:srgbClr val="0070C0"/>
                </a:solidFill>
                <a:hlinkClick r:id="rId9">
                  <a:extLst>
                    <a:ext uri="{A12FA001-AC4F-418D-AE19-62706E023703}">
                      <ahyp:hlinkClr xmlns:ahyp="http://schemas.microsoft.com/office/drawing/2018/hyperlinkcolor" val="tx"/>
                    </a:ext>
                  </a:extLst>
                </a:hlinkClick>
              </a:rPr>
              <a:t> (Kaufman Assessment Battery for Children | Second Edition Normative Update)</a:t>
            </a:r>
            <a:endParaRPr lang="en-US" dirty="0">
              <a:solidFill>
                <a:srgbClr val="0070C0"/>
              </a:solidFill>
            </a:endParaRPr>
          </a:p>
          <a:p>
            <a:r>
              <a:rPr lang="en-US" b="1" u="sng" dirty="0">
                <a:solidFill>
                  <a:srgbClr val="0070C0"/>
                </a:solidFill>
              </a:rPr>
              <a:t>WJ-IV</a:t>
            </a:r>
            <a:r>
              <a:rPr lang="en-US" u="sng" dirty="0">
                <a:solidFill>
                  <a:srgbClr val="0070C0"/>
                </a:solidFill>
              </a:rPr>
              <a:t> (Woodcock-Johnson Tests of Cognitive Abilities</a:t>
            </a:r>
            <a:r>
              <a:rPr lang="en-US" u="sng" dirty="0">
                <a:solidFill>
                  <a:srgbClr val="0070C0"/>
                </a:solidFill>
                <a:hlinkClick r:id="rId10">
                  <a:extLst>
                    <a:ext uri="{A12FA001-AC4F-418D-AE19-62706E023703}">
                      <ahyp:hlinkClr xmlns:ahyp="http://schemas.microsoft.com/office/drawing/2018/hyperlinkcolor" val="tx"/>
                    </a:ext>
                  </a:extLst>
                </a:hlinkClick>
              </a:rPr>
              <a:t>| Fourth Edition</a:t>
            </a:r>
            <a:r>
              <a:rPr lang="en-US" dirty="0">
                <a:solidFill>
                  <a:srgbClr val="0070C0"/>
                </a:solidFill>
                <a:hlinkClick r:id="rId10">
                  <a:extLst>
                    <a:ext uri="{A12FA001-AC4F-418D-AE19-62706E023703}">
                      <ahyp:hlinkClr xmlns:ahyp="http://schemas.microsoft.com/office/drawing/2018/hyperlinkcolor" val="tx"/>
                    </a:ext>
                  </a:extLst>
                </a:hlinkClick>
              </a:rPr>
              <a:t>)</a:t>
            </a:r>
            <a:endParaRPr lang="en-US" dirty="0">
              <a:solidFill>
                <a:srgbClr val="0070C0"/>
              </a:solidFill>
            </a:endParaRP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836826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509DD-A85A-5B65-E876-F58267E2ACD1}"/>
              </a:ext>
            </a:extLst>
          </p:cNvPr>
          <p:cNvSpPr>
            <a:spLocks noGrp="1"/>
          </p:cNvSpPr>
          <p:nvPr>
            <p:ph type="title"/>
          </p:nvPr>
        </p:nvSpPr>
        <p:spPr>
          <a:xfrm>
            <a:off x="995066" y="237744"/>
            <a:ext cx="9950103" cy="632878"/>
          </a:xfrm>
        </p:spPr>
        <p:txBody>
          <a:bodyPr/>
          <a:lstStyle/>
          <a:p>
            <a:pPr algn="ctr"/>
            <a:r>
              <a:rPr lang="en-US" dirty="0"/>
              <a:t>Who conducts the comprehensive evaluation ?</a:t>
            </a:r>
          </a:p>
        </p:txBody>
      </p:sp>
      <p:sp>
        <p:nvSpPr>
          <p:cNvPr id="3" name="Content Placeholder 2">
            <a:extLst>
              <a:ext uri="{FF2B5EF4-FFF2-40B4-BE49-F238E27FC236}">
                <a16:creationId xmlns:a16="http://schemas.microsoft.com/office/drawing/2014/main" id="{BDF2B2E1-6531-3070-EE12-588B1A92E81E}"/>
              </a:ext>
            </a:extLst>
          </p:cNvPr>
          <p:cNvSpPr>
            <a:spLocks noGrp="1"/>
          </p:cNvSpPr>
          <p:nvPr>
            <p:ph idx="1"/>
          </p:nvPr>
        </p:nvSpPr>
        <p:spPr>
          <a:xfrm>
            <a:off x="1077362" y="1069848"/>
            <a:ext cx="9950103" cy="5550408"/>
          </a:xfrm>
        </p:spPr>
        <p:txBody>
          <a:bodyPr>
            <a:normAutofit fontScale="92500" lnSpcReduction="10000"/>
          </a:bodyPr>
          <a:lstStyle/>
          <a:p>
            <a:pPr marL="0" indent="0">
              <a:buNone/>
            </a:pPr>
            <a:r>
              <a:rPr lang="en-US" dirty="0"/>
              <a:t>The Educational Planning Team (EPT):</a:t>
            </a:r>
          </a:p>
          <a:p>
            <a:pPr marL="342900" indent="-342900">
              <a:buFont typeface="+mj-lt"/>
              <a:buAutoNum type="arabicPeriod"/>
            </a:pPr>
            <a:r>
              <a:rPr lang="en-US" dirty="0"/>
              <a:t>A local education agency </a:t>
            </a:r>
            <a:r>
              <a:rPr lang="en-US" b="1" dirty="0">
                <a:solidFill>
                  <a:srgbClr val="C00000"/>
                </a:solidFill>
              </a:rPr>
              <a:t>(LEA) representative</a:t>
            </a:r>
            <a:r>
              <a:rPr lang="en-US" dirty="0"/>
              <a:t>; </a:t>
            </a:r>
          </a:p>
          <a:p>
            <a:pPr marL="342900" indent="-342900">
              <a:buFont typeface="+mj-lt"/>
              <a:buAutoNum type="arabicPeriod"/>
            </a:pPr>
            <a:r>
              <a:rPr lang="en-US" dirty="0"/>
              <a:t>At least one </a:t>
            </a:r>
            <a:r>
              <a:rPr lang="en-US" b="1" dirty="0">
                <a:solidFill>
                  <a:srgbClr val="C00000"/>
                </a:solidFill>
              </a:rPr>
              <a:t>special education teacher </a:t>
            </a:r>
            <a:r>
              <a:rPr lang="en-US" dirty="0"/>
              <a:t>of the student/child, or if appropriate, at least one special education service provider for the student/child; </a:t>
            </a:r>
          </a:p>
          <a:p>
            <a:pPr marL="342900" indent="-342900">
              <a:buFont typeface="+mj-lt"/>
              <a:buAutoNum type="arabicPeriod"/>
            </a:pPr>
            <a:r>
              <a:rPr lang="en-US" dirty="0"/>
              <a:t>At least one </a:t>
            </a:r>
            <a:r>
              <a:rPr lang="en-US" b="1" dirty="0">
                <a:solidFill>
                  <a:srgbClr val="C00000"/>
                </a:solidFill>
              </a:rPr>
              <a:t>general education teacher </a:t>
            </a:r>
            <a:r>
              <a:rPr lang="en-US" dirty="0"/>
              <a:t>of the student/child, to the extent appropriate, if the  student/child is, or may be, participating in the general education environment; The student when his or her post-secondary transition needs or services will be considered and other agencies likely to be responsible for providing or paying for transition services; </a:t>
            </a:r>
          </a:p>
          <a:p>
            <a:pPr marL="342900" indent="-342900">
              <a:buFont typeface="+mj-lt"/>
              <a:buAutoNum type="arabicPeriod"/>
            </a:pPr>
            <a:r>
              <a:rPr lang="en-US" dirty="0"/>
              <a:t>At the discretion of the parent or the school district, </a:t>
            </a:r>
            <a:r>
              <a:rPr lang="en-US" b="1" dirty="0">
                <a:solidFill>
                  <a:srgbClr val="C00000"/>
                </a:solidFill>
              </a:rPr>
              <a:t>other individuals </a:t>
            </a:r>
            <a:r>
              <a:rPr lang="en-US" dirty="0"/>
              <a:t>who, in the opinion of the parents or school district; have knowledge or special expertise regarding the student/child, including related services personnel, as appropriate; </a:t>
            </a:r>
          </a:p>
          <a:p>
            <a:pPr marL="342900" indent="-342900">
              <a:buFont typeface="+mj-lt"/>
              <a:buAutoNum type="arabicPeriod"/>
            </a:pPr>
            <a:r>
              <a:rPr lang="en-US" dirty="0"/>
              <a:t>An </a:t>
            </a:r>
            <a:r>
              <a:rPr lang="en-US" b="1" dirty="0">
                <a:solidFill>
                  <a:srgbClr val="C00000"/>
                </a:solidFill>
              </a:rPr>
              <a:t>individual who can interpret the instructional implication of evaluation results</a:t>
            </a:r>
            <a:r>
              <a:rPr lang="en-US" dirty="0"/>
              <a:t>, who also may be a member of the team as described in sections (1), (2), (3) and (5) above; </a:t>
            </a:r>
          </a:p>
          <a:p>
            <a:pPr marL="342900" indent="-342900">
              <a:buFont typeface="+mj-lt"/>
              <a:buAutoNum type="arabicPeriod"/>
            </a:pPr>
            <a:r>
              <a:rPr lang="en-US" dirty="0"/>
              <a:t>The </a:t>
            </a:r>
            <a:r>
              <a:rPr lang="en-US" b="1" dirty="0">
                <a:solidFill>
                  <a:srgbClr val="C00000"/>
                </a:solidFill>
              </a:rPr>
              <a:t>parent(s), guardian or educational surrogate parent </a:t>
            </a:r>
            <a:r>
              <a:rPr lang="en-US" dirty="0"/>
              <a:t>of the student/child who shall be given meaningful opportunity to contribute information to the development of an evaluation plan, and </a:t>
            </a:r>
          </a:p>
          <a:p>
            <a:pPr marL="342900" indent="-342900">
              <a:buFont typeface="+mj-lt"/>
              <a:buAutoNum type="arabicPeriod"/>
            </a:pPr>
            <a:r>
              <a:rPr lang="en-US" dirty="0"/>
              <a:t>If appropriate, the </a:t>
            </a:r>
            <a:r>
              <a:rPr lang="en-US" b="1" dirty="0">
                <a:solidFill>
                  <a:srgbClr val="C00000"/>
                </a:solidFill>
              </a:rPr>
              <a:t>student/child</a:t>
            </a:r>
            <a:r>
              <a:rPr lang="en-US" dirty="0">
                <a:highlight>
                  <a:srgbClr val="FFFF00"/>
                </a:highlight>
              </a:rPr>
              <a:t>.</a:t>
            </a:r>
          </a:p>
        </p:txBody>
      </p:sp>
    </p:spTree>
    <p:extLst>
      <p:ext uri="{BB962C8B-B14F-4D97-AF65-F5344CB8AC3E}">
        <p14:creationId xmlns:p14="http://schemas.microsoft.com/office/powerpoint/2010/main" val="3864050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10B5B-6096-6CC0-EF25-DFE95715AB77}"/>
              </a:ext>
            </a:extLst>
          </p:cNvPr>
          <p:cNvSpPr>
            <a:spLocks noGrp="1"/>
          </p:cNvSpPr>
          <p:nvPr>
            <p:ph type="title"/>
          </p:nvPr>
        </p:nvSpPr>
        <p:spPr>
          <a:xfrm>
            <a:off x="995065" y="778068"/>
            <a:ext cx="9950103" cy="550582"/>
          </a:xfrm>
        </p:spPr>
        <p:txBody>
          <a:bodyPr>
            <a:normAutofit fontScale="90000"/>
          </a:bodyPr>
          <a:lstStyle/>
          <a:p>
            <a:pPr algn="ctr"/>
            <a:r>
              <a:rPr lang="en-US" dirty="0"/>
              <a:t>“Students with Complex Profiles” </a:t>
            </a:r>
            <a:br>
              <a:rPr lang="en-US" dirty="0"/>
            </a:br>
            <a:r>
              <a:rPr lang="en-US" dirty="0"/>
              <a:t>Who Are We Talking About?</a:t>
            </a:r>
          </a:p>
        </p:txBody>
      </p:sp>
      <p:sp>
        <p:nvSpPr>
          <p:cNvPr id="3" name="Content Placeholder 2">
            <a:extLst>
              <a:ext uri="{FF2B5EF4-FFF2-40B4-BE49-F238E27FC236}">
                <a16:creationId xmlns:a16="http://schemas.microsoft.com/office/drawing/2014/main" id="{BF7202A4-9988-8B13-3B62-619061320D4A}"/>
              </a:ext>
            </a:extLst>
          </p:cNvPr>
          <p:cNvSpPr>
            <a:spLocks noGrp="1"/>
          </p:cNvSpPr>
          <p:nvPr>
            <p:ph idx="1"/>
          </p:nvPr>
        </p:nvSpPr>
        <p:spPr>
          <a:xfrm>
            <a:off x="848762" y="1829628"/>
            <a:ext cx="9950103" cy="4808916"/>
          </a:xfrm>
        </p:spPr>
        <p:txBody>
          <a:bodyPr>
            <a:normAutofit fontScale="92500" lnSpcReduction="20000"/>
          </a:bodyPr>
          <a:lstStyle/>
          <a:p>
            <a:pPr marL="0" indent="0">
              <a:buNone/>
            </a:pPr>
            <a:r>
              <a:rPr lang="en-US" sz="2400" dirty="0"/>
              <a:t>Students with complex profiles (AKA, low incidence population students)</a:t>
            </a:r>
          </a:p>
          <a:p>
            <a:r>
              <a:rPr lang="en-US" sz="2400" dirty="0"/>
              <a:t>Autism Spectrum Disorder</a:t>
            </a:r>
          </a:p>
          <a:p>
            <a:r>
              <a:rPr lang="en-US" sz="2400" dirty="0"/>
              <a:t>Deaf-blindness</a:t>
            </a:r>
          </a:p>
          <a:p>
            <a:r>
              <a:rPr lang="en-US" sz="2400" dirty="0"/>
              <a:t>Hearing Loss</a:t>
            </a:r>
          </a:p>
          <a:p>
            <a:r>
              <a:rPr lang="en-US" sz="2400" dirty="0"/>
              <a:t>Intellectual disability</a:t>
            </a:r>
          </a:p>
          <a:p>
            <a:r>
              <a:rPr lang="en-US" sz="2400" dirty="0"/>
              <a:t>Multiple disabilities</a:t>
            </a:r>
          </a:p>
          <a:p>
            <a:r>
              <a:rPr lang="en-US" sz="2400" dirty="0"/>
              <a:t>Orthopedic impairment</a:t>
            </a:r>
          </a:p>
          <a:p>
            <a:r>
              <a:rPr lang="en-US" sz="2400" dirty="0"/>
              <a:t>Other health impairment</a:t>
            </a:r>
          </a:p>
          <a:p>
            <a:r>
              <a:rPr lang="en-US" sz="2400" dirty="0"/>
              <a:t>Traumatic brain injury</a:t>
            </a:r>
          </a:p>
          <a:p>
            <a:pPr marL="0" indent="0">
              <a:buNone/>
            </a:pPr>
            <a:r>
              <a:rPr lang="en-US" sz="2400" dirty="0"/>
              <a:t>	</a:t>
            </a:r>
            <a:endParaRPr lang="en-US" dirty="0"/>
          </a:p>
        </p:txBody>
      </p:sp>
    </p:spTree>
    <p:extLst>
      <p:ext uri="{BB962C8B-B14F-4D97-AF65-F5344CB8AC3E}">
        <p14:creationId xmlns:p14="http://schemas.microsoft.com/office/powerpoint/2010/main" val="3707097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446EE-6D12-82A7-D001-9A98EE3481FE}"/>
              </a:ext>
            </a:extLst>
          </p:cNvPr>
          <p:cNvSpPr>
            <a:spLocks noGrp="1"/>
          </p:cNvSpPr>
          <p:nvPr>
            <p:ph type="title"/>
          </p:nvPr>
        </p:nvSpPr>
        <p:spPr>
          <a:xfrm>
            <a:off x="944012" y="2587625"/>
            <a:ext cx="9950103" cy="1682750"/>
          </a:xfrm>
        </p:spPr>
        <p:txBody>
          <a:bodyPr>
            <a:normAutofit fontScale="90000"/>
          </a:bodyPr>
          <a:lstStyle/>
          <a:p>
            <a:r>
              <a:rPr lang="en-US" dirty="0"/>
              <a:t>However…</a:t>
            </a:r>
            <a:br>
              <a:rPr lang="en-US" dirty="0"/>
            </a:br>
            <a:br>
              <a:rPr lang="en-US" dirty="0"/>
            </a:br>
            <a:r>
              <a:rPr lang="en-US" dirty="0"/>
              <a:t>With the changing landscape of Learning Disability identification regulations (e.g., Response to Intervention, Patterns of Strength and Weakness) the breadth of our persons of interest has expanded dramatically</a:t>
            </a:r>
            <a:br>
              <a:rPr lang="en-US" dirty="0"/>
            </a:br>
            <a:endParaRPr lang="en-US" dirty="0"/>
          </a:p>
        </p:txBody>
      </p:sp>
      <p:pic>
        <p:nvPicPr>
          <p:cNvPr id="5" name="Content Placeholder 4" descr="A landscape with a long single-lane road runs to the horizon; to one side of it lies thick snow and snow-covered mountains. To the other side of it lush grass, trees, and a mown field.">
            <a:extLst>
              <a:ext uri="{FF2B5EF4-FFF2-40B4-BE49-F238E27FC236}">
                <a16:creationId xmlns:a16="http://schemas.microsoft.com/office/drawing/2014/main" id="{616714A8-84DE-549D-5DB6-A98699944F0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17272" y="3603625"/>
            <a:ext cx="7074728" cy="3254375"/>
          </a:xfrm>
        </p:spPr>
      </p:pic>
    </p:spTree>
    <p:extLst>
      <p:ext uri="{BB962C8B-B14F-4D97-AF65-F5344CB8AC3E}">
        <p14:creationId xmlns:p14="http://schemas.microsoft.com/office/powerpoint/2010/main" val="1222386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509DD-A85A-5B65-E876-F58267E2ACD1}"/>
              </a:ext>
            </a:extLst>
          </p:cNvPr>
          <p:cNvSpPr>
            <a:spLocks noGrp="1"/>
          </p:cNvSpPr>
          <p:nvPr>
            <p:ph type="title"/>
          </p:nvPr>
        </p:nvSpPr>
        <p:spPr>
          <a:xfrm>
            <a:off x="1084726" y="365125"/>
            <a:ext cx="9942739" cy="640715"/>
          </a:xfrm>
        </p:spPr>
        <p:txBody>
          <a:bodyPr/>
          <a:lstStyle/>
          <a:p>
            <a:r>
              <a:rPr lang="en-US" dirty="0"/>
              <a:t>What do we assess</a:t>
            </a:r>
          </a:p>
        </p:txBody>
      </p:sp>
      <p:sp>
        <p:nvSpPr>
          <p:cNvPr id="3" name="Content Placeholder 2">
            <a:extLst>
              <a:ext uri="{FF2B5EF4-FFF2-40B4-BE49-F238E27FC236}">
                <a16:creationId xmlns:a16="http://schemas.microsoft.com/office/drawing/2014/main" id="{BDF2B2E1-6531-3070-EE12-588B1A92E81E}"/>
              </a:ext>
            </a:extLst>
          </p:cNvPr>
          <p:cNvSpPr>
            <a:spLocks noGrp="1"/>
          </p:cNvSpPr>
          <p:nvPr>
            <p:ph sz="half" idx="2"/>
          </p:nvPr>
        </p:nvSpPr>
        <p:spPr>
          <a:xfrm>
            <a:off x="1084726" y="1206626"/>
            <a:ext cx="4912849" cy="4864989"/>
          </a:xfrm>
        </p:spPr>
        <p:txBody>
          <a:bodyPr>
            <a:normAutofit fontScale="92500" lnSpcReduction="20000"/>
          </a:bodyPr>
          <a:lstStyle/>
          <a:p>
            <a:pPr marL="0" indent="0">
              <a:buNone/>
            </a:pPr>
            <a:r>
              <a:rPr lang="en-US" b="1" dirty="0">
                <a:solidFill>
                  <a:srgbClr val="C00000"/>
                </a:solidFill>
              </a:rPr>
              <a:t>Physical Characteristics:</a:t>
            </a:r>
          </a:p>
          <a:p>
            <a:r>
              <a:rPr lang="en-US" dirty="0"/>
              <a:t>Vision </a:t>
            </a:r>
          </a:p>
          <a:p>
            <a:r>
              <a:rPr lang="en-US" dirty="0"/>
              <a:t>Hearing</a:t>
            </a:r>
          </a:p>
          <a:p>
            <a:r>
              <a:rPr lang="en-US" dirty="0"/>
              <a:t>Health</a:t>
            </a:r>
          </a:p>
          <a:p>
            <a:r>
              <a:rPr lang="en-US" dirty="0"/>
              <a:t>Medical</a:t>
            </a:r>
          </a:p>
          <a:p>
            <a:pPr>
              <a:spcAft>
                <a:spcPts val="1800"/>
              </a:spcAft>
            </a:pPr>
            <a:r>
              <a:rPr lang="en-US" dirty="0"/>
              <a:t>Nutrition </a:t>
            </a:r>
          </a:p>
          <a:p>
            <a:pPr marL="0" indent="0">
              <a:buNone/>
            </a:pPr>
            <a:r>
              <a:rPr lang="en-US" b="1" dirty="0">
                <a:solidFill>
                  <a:srgbClr val="C00000"/>
                </a:solidFill>
              </a:rPr>
              <a:t>Adaptive Behavior Across Settings:</a:t>
            </a:r>
          </a:p>
          <a:p>
            <a:r>
              <a:rPr lang="en-US" dirty="0"/>
              <a:t>Independence skills</a:t>
            </a:r>
          </a:p>
          <a:p>
            <a:r>
              <a:rPr lang="en-US" dirty="0"/>
              <a:t>Coping skills</a:t>
            </a:r>
          </a:p>
          <a:p>
            <a:pPr>
              <a:spcAft>
                <a:spcPts val="1800"/>
              </a:spcAft>
            </a:pPr>
            <a:r>
              <a:rPr lang="en-US" dirty="0"/>
              <a:t>Self-care skills</a:t>
            </a:r>
          </a:p>
          <a:p>
            <a:pPr marL="0" indent="0">
              <a:buNone/>
            </a:pPr>
            <a:r>
              <a:rPr lang="en-US" b="1" dirty="0">
                <a:solidFill>
                  <a:srgbClr val="C00000"/>
                </a:solidFill>
              </a:rPr>
              <a:t>Assistive Technology Needs</a:t>
            </a:r>
          </a:p>
        </p:txBody>
      </p:sp>
      <p:sp>
        <p:nvSpPr>
          <p:cNvPr id="6" name="Content Placeholder 5">
            <a:extLst>
              <a:ext uri="{FF2B5EF4-FFF2-40B4-BE49-F238E27FC236}">
                <a16:creationId xmlns:a16="http://schemas.microsoft.com/office/drawing/2014/main" id="{451974E8-32E3-45D9-9234-459BA206682F}"/>
              </a:ext>
            </a:extLst>
          </p:cNvPr>
          <p:cNvSpPr>
            <a:spLocks noGrp="1"/>
          </p:cNvSpPr>
          <p:nvPr>
            <p:ph sz="quarter" idx="4"/>
          </p:nvPr>
        </p:nvSpPr>
        <p:spPr>
          <a:xfrm>
            <a:off x="5312664" y="1206626"/>
            <a:ext cx="5285232" cy="5121656"/>
          </a:xfrm>
        </p:spPr>
        <p:txBody>
          <a:bodyPr>
            <a:normAutofit fontScale="92500" lnSpcReduction="20000"/>
          </a:bodyPr>
          <a:lstStyle/>
          <a:p>
            <a:pPr marL="0" indent="0">
              <a:buNone/>
            </a:pPr>
            <a:r>
              <a:rPr lang="en-US" b="1" dirty="0">
                <a:solidFill>
                  <a:srgbClr val="C00000"/>
                </a:solidFill>
              </a:rPr>
              <a:t>Social, behavioral, or emotional characteristics:</a:t>
            </a:r>
          </a:p>
          <a:p>
            <a:r>
              <a:rPr lang="en-US" dirty="0"/>
              <a:t>Self-esteem</a:t>
            </a:r>
          </a:p>
          <a:p>
            <a:r>
              <a:rPr lang="en-US" dirty="0"/>
              <a:t>Self-control </a:t>
            </a:r>
          </a:p>
          <a:p>
            <a:pPr>
              <a:spcAft>
                <a:spcPts val="1800"/>
              </a:spcAft>
            </a:pPr>
            <a:r>
              <a:rPr lang="en-US" dirty="0"/>
              <a:t>Interaction with peers and adult</a:t>
            </a:r>
          </a:p>
          <a:p>
            <a:pPr marL="0" indent="0">
              <a:buNone/>
            </a:pPr>
            <a:r>
              <a:rPr lang="en-US" b="1" dirty="0">
                <a:solidFill>
                  <a:srgbClr val="C00000"/>
                </a:solidFill>
              </a:rPr>
              <a:t>Speech characteristics: </a:t>
            </a:r>
          </a:p>
          <a:p>
            <a:r>
              <a:rPr lang="en-US" dirty="0"/>
              <a:t>Articulation </a:t>
            </a:r>
          </a:p>
          <a:p>
            <a:r>
              <a:rPr lang="en-US" dirty="0"/>
              <a:t>Fluency </a:t>
            </a:r>
          </a:p>
          <a:p>
            <a:pPr>
              <a:spcAft>
                <a:spcPts val="1800"/>
              </a:spcAft>
            </a:pPr>
            <a:r>
              <a:rPr lang="en-US" dirty="0"/>
              <a:t>Voice</a:t>
            </a:r>
          </a:p>
          <a:p>
            <a:pPr marL="0" indent="0">
              <a:buNone/>
            </a:pPr>
            <a:r>
              <a:rPr lang="en-US" b="1" dirty="0">
                <a:solidFill>
                  <a:srgbClr val="C00000"/>
                </a:solidFill>
              </a:rPr>
              <a:t>Language and Communication Skills</a:t>
            </a:r>
          </a:p>
          <a:p>
            <a:pPr marL="0" indent="0">
              <a:buNone/>
            </a:pPr>
            <a:r>
              <a:rPr lang="en-US" b="1" dirty="0">
                <a:solidFill>
                  <a:srgbClr val="C00000"/>
                </a:solidFill>
              </a:rPr>
              <a:t>Vocational Needs</a:t>
            </a:r>
          </a:p>
          <a:p>
            <a:pPr marL="0" indent="0">
              <a:buNone/>
            </a:pPr>
            <a:r>
              <a:rPr lang="en-US" b="1" dirty="0">
                <a:solidFill>
                  <a:srgbClr val="C00000"/>
                </a:solidFill>
              </a:rPr>
              <a:t>Skills in the Learning Environment</a:t>
            </a:r>
          </a:p>
        </p:txBody>
      </p:sp>
    </p:spTree>
    <p:extLst>
      <p:ext uri="{BB962C8B-B14F-4D97-AF65-F5344CB8AC3E}">
        <p14:creationId xmlns:p14="http://schemas.microsoft.com/office/powerpoint/2010/main" val="2601334454"/>
      </p:ext>
    </p:extLst>
  </p:cSld>
  <p:clrMapOvr>
    <a:masterClrMapping/>
  </p:clrMapOvr>
</p:sld>
</file>

<file path=ppt/theme/theme1.xml><?xml version="1.0" encoding="utf-8"?>
<a:theme xmlns:a="http://schemas.openxmlformats.org/drawingml/2006/main" name="BlocksVTI">
  <a:themeElements>
    <a:clrScheme name="AnalogousFromLightSeed_2SEEDS">
      <a:dk1>
        <a:srgbClr val="000000"/>
      </a:dk1>
      <a:lt1>
        <a:srgbClr val="FFFFFF"/>
      </a:lt1>
      <a:dk2>
        <a:srgbClr val="413424"/>
      </a:dk2>
      <a:lt2>
        <a:srgbClr val="E8E8E2"/>
      </a:lt2>
      <a:accent1>
        <a:srgbClr val="6F6FCA"/>
      </a:accent1>
      <a:accent2>
        <a:srgbClr val="87A6D3"/>
      </a:accent2>
      <a:accent3>
        <a:srgbClr val="A889D4"/>
      </a:accent3>
      <a:accent4>
        <a:srgbClr val="CA836F"/>
      </a:accent4>
      <a:accent5>
        <a:srgbClr val="BFA067"/>
      </a:accent5>
      <a:accent6>
        <a:srgbClr val="A5A95D"/>
      </a:accent6>
      <a:hlink>
        <a:srgbClr val="858551"/>
      </a:hlink>
      <a:folHlink>
        <a:srgbClr val="7F7F7F"/>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sVTI" id="{31656FE6-20D8-4105-85EA-706EC9332BE9}" vid="{039DFFC9-9B25-4063-9235-B287A446F5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5191</TotalTime>
  <Words>3097</Words>
  <Application>Microsoft Macintosh PowerPoint</Application>
  <PresentationFormat>Widescreen</PresentationFormat>
  <Paragraphs>470</Paragraphs>
  <Slides>52</Slides>
  <Notes>52</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2" baseType="lpstr">
      <vt:lpstr>Arial</vt:lpstr>
      <vt:lpstr>Avenir Next LT Pro</vt:lpstr>
      <vt:lpstr>Avenir Next LT Pro Light</vt:lpstr>
      <vt:lpstr>Calibri</vt:lpstr>
      <vt:lpstr>Monotype Sorts</vt:lpstr>
      <vt:lpstr>Times New Roman</vt:lpstr>
      <vt:lpstr>Verdana</vt:lpstr>
      <vt:lpstr>Wingdings</vt:lpstr>
      <vt:lpstr>BlocksVTI</vt:lpstr>
      <vt:lpstr>Chart</vt:lpstr>
      <vt:lpstr>The Comprehensive Evaluation of Students with Complex Profiles</vt:lpstr>
      <vt:lpstr>Introductions </vt:lpstr>
      <vt:lpstr>The Most Important Question of the Day</vt:lpstr>
      <vt:lpstr>   Why do we test our students? </vt:lpstr>
      <vt:lpstr>However</vt:lpstr>
      <vt:lpstr>Who conducts the comprehensive evaluation ?</vt:lpstr>
      <vt:lpstr>“Students with Complex Profiles”  Who Are We Talking About?</vt:lpstr>
      <vt:lpstr>However…  With the changing landscape of Learning Disability identification regulations (e.g., Response to Intervention, Patterns of Strength and Weakness) the breadth of our persons of interest has expanded dramatically </vt:lpstr>
      <vt:lpstr>What do we assess</vt:lpstr>
      <vt:lpstr>What do we assess</vt:lpstr>
      <vt:lpstr>Assess With What ?</vt:lpstr>
      <vt:lpstr>How do we do it</vt:lpstr>
      <vt:lpstr>Various Types of Assessments</vt:lpstr>
      <vt:lpstr>Factors Affecting Accurate Assessment </vt:lpstr>
      <vt:lpstr>Evaluation Results/Reports are only as good as the questions asked by the Educational Planning Team (EPT)</vt:lpstr>
      <vt:lpstr>Evaluation Results/Reports are only as good as the questions asked by the Educational Planning Team (EPT)</vt:lpstr>
      <vt:lpstr>Some Psychometrics to Help Understand Assessment Results </vt:lpstr>
      <vt:lpstr>Types of Reliability</vt:lpstr>
      <vt:lpstr>Types of Validity</vt:lpstr>
      <vt:lpstr>Standard Error of Measurement (SEM)</vt:lpstr>
      <vt:lpstr>Intellectual Disability VT Dept. of Ed Rules &amp; Regulations</vt:lpstr>
      <vt:lpstr>Intellectual Disability – VT Dept. of Disabilities, Aging, and Independent Living  </vt:lpstr>
      <vt:lpstr>Standard Error of Measurement (SEM)</vt:lpstr>
      <vt:lpstr>Elwood’s Adaptive Behavior Composite score</vt:lpstr>
      <vt:lpstr>Kinds of Test Scores</vt:lpstr>
      <vt:lpstr>Grade Equivalent Scores – Key Math</vt:lpstr>
      <vt:lpstr>Calculating Percentile Rank</vt:lpstr>
      <vt:lpstr>Percentile Ranks</vt:lpstr>
      <vt:lpstr>Assessment of Adaptive Behavior</vt:lpstr>
      <vt:lpstr>Assessment of Adaptive Behavior</vt:lpstr>
      <vt:lpstr>Domains of Adaptive Behavior</vt:lpstr>
      <vt:lpstr>Adaptive Behavior Assessments</vt:lpstr>
      <vt:lpstr>Considerations</vt:lpstr>
      <vt:lpstr>Questions We Might Ask…</vt:lpstr>
      <vt:lpstr>Tests of Cognitive Ability </vt:lpstr>
      <vt:lpstr>Considerations</vt:lpstr>
      <vt:lpstr>Questions We Might Ask…</vt:lpstr>
      <vt:lpstr>Tests of Academic Achievement </vt:lpstr>
      <vt:lpstr>Basic Skills – VT Dept. of Ed Rules &amp; Regulations</vt:lpstr>
      <vt:lpstr>Considerations</vt:lpstr>
      <vt:lpstr>Questions We Might Ask…</vt:lpstr>
      <vt:lpstr>Cross Battery Assessment </vt:lpstr>
      <vt:lpstr>Cross Battery Assessment</vt:lpstr>
      <vt:lpstr>Curriculum-Based Assessment (CBA)</vt:lpstr>
      <vt:lpstr>Example of a Curriculum-Based Assessment (CBA)</vt:lpstr>
      <vt:lpstr>Curriculum-Based Measurement (CBM)</vt:lpstr>
      <vt:lpstr>Curriculum-Based Measurement (CBM)</vt:lpstr>
      <vt:lpstr>Summarize Data &amp; Examine Results  for Individual Students</vt:lpstr>
      <vt:lpstr>Reporting Out Evaluation Results</vt:lpstr>
      <vt:lpstr>Reporting Out Evaluation Results</vt:lpstr>
      <vt:lpstr>Tests You May Encounter</vt:lpstr>
      <vt:lpstr>Other Tests You May Encounter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Comprehensive Evaluation of Students with Complex Profiles</dc:title>
  <dc:creator>Reid, Richard R</dc:creator>
  <cp:lastModifiedBy>Audrey Clare Homan</cp:lastModifiedBy>
  <cp:revision>37</cp:revision>
  <dcterms:created xsi:type="dcterms:W3CDTF">2022-11-29T12:56:07Z</dcterms:created>
  <dcterms:modified xsi:type="dcterms:W3CDTF">2023-01-24T12:11:04Z</dcterms:modified>
</cp:coreProperties>
</file>