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7" r:id="rId3"/>
    <p:sldId id="849" r:id="rId4"/>
    <p:sldId id="829" r:id="rId5"/>
    <p:sldId id="843" r:id="rId6"/>
    <p:sldId id="262" r:id="rId7"/>
    <p:sldId id="828" r:id="rId8"/>
    <p:sldId id="278" r:id="rId9"/>
    <p:sldId id="851" r:id="rId10"/>
    <p:sldId id="619" r:id="rId11"/>
    <p:sldId id="850" r:id="rId12"/>
    <p:sldId id="282" r:id="rId13"/>
    <p:sldId id="279" r:id="rId14"/>
    <p:sldId id="280" r:id="rId15"/>
    <p:sldId id="281" r:id="rId16"/>
    <p:sldId id="838" r:id="rId17"/>
    <p:sldId id="832" r:id="rId18"/>
    <p:sldId id="283" r:id="rId19"/>
    <p:sldId id="839" r:id="rId20"/>
    <p:sldId id="833" r:id="rId21"/>
    <p:sldId id="286" r:id="rId22"/>
    <p:sldId id="837" r:id="rId23"/>
    <p:sldId id="840" r:id="rId24"/>
    <p:sldId id="841" r:id="rId25"/>
    <p:sldId id="830" r:id="rId26"/>
    <p:sldId id="844" r:id="rId27"/>
    <p:sldId id="845" r:id="rId28"/>
    <p:sldId id="852" r:id="rId29"/>
    <p:sldId id="853" r:id="rId30"/>
    <p:sldId id="854" r:id="rId31"/>
    <p:sldId id="782" r:id="rId32"/>
    <p:sldId id="846" r:id="rId33"/>
    <p:sldId id="826" r:id="rId34"/>
    <p:sldId id="831" r:id="rId35"/>
    <p:sldId id="847" r:id="rId36"/>
    <p:sldId id="835" r:id="rId37"/>
    <p:sldId id="83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5008" autoAdjust="0"/>
    <p:restoredTop sz="86395" autoAdjust="0"/>
  </p:normalViewPr>
  <p:slideViewPr>
    <p:cSldViewPr snapToGrid="0">
      <p:cViewPr varScale="1">
        <p:scale>
          <a:sx n="79" d="100"/>
          <a:sy n="79" d="100"/>
        </p:scale>
        <p:origin x="224" y="856"/>
      </p:cViewPr>
      <p:guideLst/>
    </p:cSldViewPr>
  </p:slideViewPr>
  <p:outlineViewPr>
    <p:cViewPr>
      <p:scale>
        <a:sx n="33" d="100"/>
        <a:sy n="33" d="100"/>
      </p:scale>
      <p:origin x="0" y="-9400"/>
    </p:cViewPr>
  </p:outlineViewPr>
  <p:notesTextViewPr>
    <p:cViewPr>
      <p:scale>
        <a:sx n="3" d="2"/>
        <a:sy n="3" d="2"/>
      </p:scale>
      <p:origin x="0" y="0"/>
    </p:cViewPr>
  </p:notesTextViewPr>
  <p:sorterViewPr>
    <p:cViewPr>
      <p:scale>
        <a:sx n="1" d="1"/>
        <a:sy n="1" d="1"/>
      </p:scale>
      <p:origin x="0" y="-29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CB097-1E23-4AA3-8955-14847C939856}" type="datetimeFigureOut">
              <a:rPr lang="en-US" smtClean="0"/>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C52AF-5882-4A7C-A632-7EFE11DA09CD}" type="slidenum">
              <a:rPr lang="en-US" smtClean="0"/>
              <a:t>‹#›</a:t>
            </a:fld>
            <a:endParaRPr lang="en-US"/>
          </a:p>
        </p:txBody>
      </p:sp>
    </p:spTree>
    <p:extLst>
      <p:ext uri="{BB962C8B-B14F-4D97-AF65-F5344CB8AC3E}">
        <p14:creationId xmlns:p14="http://schemas.microsoft.com/office/powerpoint/2010/main" val="299957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a:t>
            </a:fld>
            <a:endParaRPr lang="en-US"/>
          </a:p>
        </p:txBody>
      </p:sp>
    </p:spTree>
    <p:extLst>
      <p:ext uri="{BB962C8B-B14F-4D97-AF65-F5344CB8AC3E}">
        <p14:creationId xmlns:p14="http://schemas.microsoft.com/office/powerpoint/2010/main" val="273001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defRPr/>
            </a:pPr>
            <a:fld id="{E915CDBB-F414-4116-9250-E73D7267D74A}" type="slidenum">
              <a:rPr lang="en-US" altLang="en-US" smtClean="0"/>
              <a:pPr eaLnBrk="1" hangingPunct="1">
                <a:spcBef>
                  <a:spcPct val="0"/>
                </a:spcBef>
                <a:defRPr/>
              </a:pPr>
              <a:t>10</a:t>
            </a:fld>
            <a:endParaRPr lang="en-US" altLang="en-US"/>
          </a:p>
        </p:txBody>
      </p:sp>
      <p:sp>
        <p:nvSpPr>
          <p:cNvPr id="1628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pPr>
            <a:fld id="{D4012FE6-A033-4E48-A43A-A575B8075D22}" type="slidenum">
              <a:rPr lang="en-US" altLang="en-US"/>
              <a:pPr algn="r" eaLnBrk="1" hangingPunct="1">
                <a:spcBef>
                  <a:spcPct val="0"/>
                </a:spcBef>
              </a:pPr>
              <a:t>10</a:t>
            </a:fld>
            <a:endParaRPr lang="en-US" altLang="en-US"/>
          </a:p>
        </p:txBody>
      </p:sp>
      <p:sp>
        <p:nvSpPr>
          <p:cNvPr id="34819" name="Slide Image Placeholder 1"/>
          <p:cNvSpPr>
            <a:spLocks noGrp="1" noRot="1" noChangeAspect="1" noTextEdit="1"/>
          </p:cNvSpPr>
          <p:nvPr>
            <p:ph type="sldImg"/>
          </p:nvPr>
        </p:nvSpPr>
        <p:spPr>
          <a:xfrm>
            <a:off x="382588" y="685800"/>
            <a:ext cx="6096000" cy="3429000"/>
          </a:xfrm>
          <a:ln/>
          <a:extLst>
            <a:ext uri="{FAA26D3D-D897-4be2-8F04-BA451C77F1D7}"/>
          </a:extLst>
        </p:spPr>
      </p:sp>
      <p:sp>
        <p:nvSpPr>
          <p:cNvPr id="34820" name="Notes Placeholder 2"/>
          <p:cNvSpPr>
            <a:spLocks noGrp="1"/>
          </p:cNvSpPr>
          <p:nvPr>
            <p:ph type="body" idx="1"/>
          </p:nvPr>
        </p:nvSpPr>
        <p:spPr/>
        <p:txBody>
          <a:bodyPr lIns="86493" tIns="43247" rIns="86493" bIns="43247"/>
          <a:lstStyle/>
          <a:p>
            <a:pPr eaLnBrk="1" hangingPunct="1">
              <a:spcBef>
                <a:spcPct val="0"/>
              </a:spcBef>
              <a:defRPr/>
            </a:pPr>
            <a:r>
              <a:rPr lang="en-US" altLang="en-US" dirty="0">
                <a:ea typeface="ＭＳ Ｐゴシック" pitchFamily="34" charset="-128"/>
              </a:rPr>
              <a:t>NOTES:</a:t>
            </a:r>
            <a:br>
              <a:rPr lang="en-US" altLang="en-US" dirty="0">
                <a:ea typeface="ＭＳ Ｐゴシック" pitchFamily="34" charset="-128"/>
              </a:rPr>
            </a:br>
            <a:r>
              <a:rPr lang="en-US" altLang="en-US" dirty="0">
                <a:ea typeface="ＭＳ Ｐゴシック" pitchFamily="34" charset="-128"/>
              </a:rPr>
              <a:t>Notice that General Intelligence (g) is made up of lots of different abilities. We don’t know exactly how many ‘abilities’ there are as we’re constantly learning more about intelligence. But it’s clear that there are at least ten abilities that contribute to General Intelligence…here they are across the top in the grey boxes…and these ten ‘abilities’ are all measured on the WJ IV.</a:t>
            </a:r>
          </a:p>
          <a:p>
            <a:pPr eaLnBrk="1" hangingPunct="1">
              <a:spcBef>
                <a:spcPct val="0"/>
              </a:spcBef>
              <a:defRPr/>
            </a:pPr>
            <a:endParaRPr lang="en-US" altLang="en-US" dirty="0">
              <a:ea typeface="ＭＳ Ｐゴシック" pitchFamily="34" charset="-128"/>
            </a:endParaRPr>
          </a:p>
          <a:p>
            <a:pPr eaLnBrk="1" hangingPunct="1">
              <a:spcBef>
                <a:spcPct val="0"/>
              </a:spcBef>
              <a:defRPr/>
            </a:pPr>
            <a:r>
              <a:rPr lang="en-US" altLang="en-US" dirty="0">
                <a:ea typeface="ＭＳ Ｐゴシック" pitchFamily="34" charset="-128"/>
              </a:rPr>
              <a:t>Underneath the grey boxes, you see white boxes; these denote different narrow abilities that go together to form the broad ability in the grey box.</a:t>
            </a:r>
          </a:p>
          <a:p>
            <a:pPr eaLnBrk="1" hangingPunct="1">
              <a:spcBef>
                <a:spcPct val="0"/>
              </a:spcBef>
              <a:defRPr/>
            </a:pPr>
            <a:endParaRPr lang="en-US" altLang="en-US" dirty="0">
              <a:ea typeface="ＭＳ Ｐゴシック" pitchFamily="34" charset="-128"/>
            </a:endParaRPr>
          </a:p>
          <a:p>
            <a:pPr eaLnBrk="1" hangingPunct="1">
              <a:spcBef>
                <a:spcPct val="0"/>
              </a:spcBef>
              <a:defRPr/>
            </a:pPr>
            <a:r>
              <a:rPr lang="en-US" altLang="en-US" dirty="0">
                <a:ea typeface="ＭＳ Ｐゴシック" pitchFamily="34" charset="-128"/>
              </a:rPr>
              <a:t>The tinted boxes are narrow abilities that reflect modified definitions in CHC theory or proposed abilities.</a:t>
            </a:r>
          </a:p>
          <a:p>
            <a:pPr eaLnBrk="1" hangingPunct="1">
              <a:spcBef>
                <a:spcPct val="0"/>
              </a:spcBef>
              <a:defRPr/>
            </a:pPr>
            <a:endParaRPr lang="en-US" altLang="en-US" dirty="0">
              <a:ea typeface="ＭＳ Ｐゴシック" pitchFamily="34" charset="-128"/>
            </a:endParaRPr>
          </a:p>
          <a:p>
            <a:pPr eaLnBrk="1" hangingPunct="1">
              <a:spcBef>
                <a:spcPct val="0"/>
              </a:spcBef>
              <a:defRPr/>
            </a:pPr>
            <a:endParaRPr lang="en-US" altLang="en-US" dirty="0">
              <a:ea typeface="ＭＳ Ｐゴシック" pitchFamily="34" charset="-128"/>
            </a:endParaRPr>
          </a:p>
        </p:txBody>
      </p:sp>
      <p:sp>
        <p:nvSpPr>
          <p:cNvPr id="16282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defTabSz="8651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8651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8651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8651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8651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865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865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865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8651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pPr>
            <a:fld id="{84323808-413B-4D9F-9851-2A5CB2B7F689}" type="slidenum">
              <a:rPr lang="en-US" altLang="en-US" sz="1100">
                <a:latin typeface="Calibri" panose="020F0502020204030204" pitchFamily="34" charset="0"/>
              </a:rPr>
              <a:pPr algn="r" eaLnBrk="1" hangingPunct="1">
                <a:spcBef>
                  <a:spcPct val="0"/>
                </a:spcBef>
              </a:pPr>
              <a:t>10</a:t>
            </a:fld>
            <a:endParaRPr lang="en-US" altLang="en-US" sz="1100">
              <a:latin typeface="Calibri" panose="020F0502020204030204" pitchFamily="34" charset="0"/>
            </a:endParaRPr>
          </a:p>
        </p:txBody>
      </p:sp>
    </p:spTree>
    <p:extLst>
      <p:ext uri="{BB962C8B-B14F-4D97-AF65-F5344CB8AC3E}">
        <p14:creationId xmlns:p14="http://schemas.microsoft.com/office/powerpoint/2010/main" val="200181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11</a:t>
            </a:fld>
            <a:endParaRPr lang="en-US"/>
          </a:p>
        </p:txBody>
      </p:sp>
    </p:spTree>
    <p:extLst>
      <p:ext uri="{BB962C8B-B14F-4D97-AF65-F5344CB8AC3E}">
        <p14:creationId xmlns:p14="http://schemas.microsoft.com/office/powerpoint/2010/main" val="426514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16</a:t>
            </a:fld>
            <a:endParaRPr lang="en-US"/>
          </a:p>
        </p:txBody>
      </p:sp>
    </p:spTree>
    <p:extLst>
      <p:ext uri="{BB962C8B-B14F-4D97-AF65-F5344CB8AC3E}">
        <p14:creationId xmlns:p14="http://schemas.microsoft.com/office/powerpoint/2010/main" val="682982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17</a:t>
            </a:fld>
            <a:endParaRPr lang="en-US"/>
          </a:p>
        </p:txBody>
      </p:sp>
    </p:spTree>
    <p:extLst>
      <p:ext uri="{BB962C8B-B14F-4D97-AF65-F5344CB8AC3E}">
        <p14:creationId xmlns:p14="http://schemas.microsoft.com/office/powerpoint/2010/main" val="105071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D73AC-C666-48DB-8B4F-59EA74880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49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psychologist school you do not learn about low incidence populations; Five-year internship at the UVM Center for Dev Dis </a:t>
            </a:r>
          </a:p>
        </p:txBody>
      </p:sp>
      <p:sp>
        <p:nvSpPr>
          <p:cNvPr id="4" name="Slide Number Placeholder 3"/>
          <p:cNvSpPr>
            <a:spLocks noGrp="1"/>
          </p:cNvSpPr>
          <p:nvPr>
            <p:ph type="sldNum" sz="quarter" idx="5"/>
          </p:nvPr>
        </p:nvSpPr>
        <p:spPr/>
        <p:txBody>
          <a:bodyPr/>
          <a:lstStyle/>
          <a:p>
            <a:fld id="{49DC52AF-5882-4A7C-A632-7EFE11DA09CD}" type="slidenum">
              <a:rPr lang="en-US" smtClean="0"/>
              <a:t>2</a:t>
            </a:fld>
            <a:endParaRPr lang="en-US"/>
          </a:p>
        </p:txBody>
      </p:sp>
    </p:spTree>
    <p:extLst>
      <p:ext uri="{BB962C8B-B14F-4D97-AF65-F5344CB8AC3E}">
        <p14:creationId xmlns:p14="http://schemas.microsoft.com/office/powerpoint/2010/main" val="249804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20</a:t>
            </a:fld>
            <a:endParaRPr lang="en-US"/>
          </a:p>
        </p:txBody>
      </p:sp>
    </p:spTree>
    <p:extLst>
      <p:ext uri="{BB962C8B-B14F-4D97-AF65-F5344CB8AC3E}">
        <p14:creationId xmlns:p14="http://schemas.microsoft.com/office/powerpoint/2010/main" val="4178601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21</a:t>
            </a:fld>
            <a:endParaRPr lang="en-US"/>
          </a:p>
        </p:txBody>
      </p:sp>
    </p:spTree>
    <p:extLst>
      <p:ext uri="{BB962C8B-B14F-4D97-AF65-F5344CB8AC3E}">
        <p14:creationId xmlns:p14="http://schemas.microsoft.com/office/powerpoint/2010/main" val="2327787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22</a:t>
            </a:fld>
            <a:endParaRPr lang="en-US"/>
          </a:p>
        </p:txBody>
      </p:sp>
    </p:spTree>
    <p:extLst>
      <p:ext uri="{BB962C8B-B14F-4D97-AF65-F5344CB8AC3E}">
        <p14:creationId xmlns:p14="http://schemas.microsoft.com/office/powerpoint/2010/main" val="347797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D73AC-C666-48DB-8B4F-59EA74880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641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C52AF-5882-4A7C-A632-7EFE11DA09CD}" type="slidenum">
              <a:rPr lang="en-US" smtClean="0"/>
              <a:t>24</a:t>
            </a:fld>
            <a:endParaRPr lang="en-US"/>
          </a:p>
        </p:txBody>
      </p:sp>
    </p:spTree>
    <p:extLst>
      <p:ext uri="{BB962C8B-B14F-4D97-AF65-F5344CB8AC3E}">
        <p14:creationId xmlns:p14="http://schemas.microsoft.com/office/powerpoint/2010/main" val="3946170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25</a:t>
            </a:fld>
            <a:endParaRPr lang="en-US"/>
          </a:p>
        </p:txBody>
      </p:sp>
    </p:spTree>
    <p:extLst>
      <p:ext uri="{BB962C8B-B14F-4D97-AF65-F5344CB8AC3E}">
        <p14:creationId xmlns:p14="http://schemas.microsoft.com/office/powerpoint/2010/main" val="340819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26</a:t>
            </a:fld>
            <a:endParaRPr lang="en-US"/>
          </a:p>
        </p:txBody>
      </p:sp>
    </p:spTree>
    <p:extLst>
      <p:ext uri="{BB962C8B-B14F-4D97-AF65-F5344CB8AC3E}">
        <p14:creationId xmlns:p14="http://schemas.microsoft.com/office/powerpoint/2010/main" val="280218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27</a:t>
            </a:fld>
            <a:endParaRPr lang="en-US"/>
          </a:p>
        </p:txBody>
      </p:sp>
    </p:spTree>
    <p:extLst>
      <p:ext uri="{BB962C8B-B14F-4D97-AF65-F5344CB8AC3E}">
        <p14:creationId xmlns:p14="http://schemas.microsoft.com/office/powerpoint/2010/main" val="3819558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28</a:t>
            </a:fld>
            <a:endParaRPr lang="en-US"/>
          </a:p>
        </p:txBody>
      </p:sp>
    </p:spTree>
    <p:extLst>
      <p:ext uri="{BB962C8B-B14F-4D97-AF65-F5344CB8AC3E}">
        <p14:creationId xmlns:p14="http://schemas.microsoft.com/office/powerpoint/2010/main" val="672608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29</a:t>
            </a:fld>
            <a:endParaRPr lang="en-US"/>
          </a:p>
        </p:txBody>
      </p:sp>
    </p:spTree>
    <p:extLst>
      <p:ext uri="{BB962C8B-B14F-4D97-AF65-F5344CB8AC3E}">
        <p14:creationId xmlns:p14="http://schemas.microsoft.com/office/powerpoint/2010/main" val="93413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a:t>
            </a:fld>
            <a:endParaRPr lang="en-US"/>
          </a:p>
        </p:txBody>
      </p:sp>
    </p:spTree>
    <p:extLst>
      <p:ext uri="{BB962C8B-B14F-4D97-AF65-F5344CB8AC3E}">
        <p14:creationId xmlns:p14="http://schemas.microsoft.com/office/powerpoint/2010/main" val="1378333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30</a:t>
            </a:fld>
            <a:endParaRPr lang="en-US"/>
          </a:p>
        </p:txBody>
      </p:sp>
    </p:spTree>
    <p:extLst>
      <p:ext uri="{BB962C8B-B14F-4D97-AF65-F5344CB8AC3E}">
        <p14:creationId xmlns:p14="http://schemas.microsoft.com/office/powerpoint/2010/main" val="4215838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C1C7F7-D109-45A6-BBED-C2C4416E5259}" type="slidenum">
              <a:rPr lang="en-US" altLang="en-US" smtClean="0"/>
              <a:pPr/>
              <a:t>31</a:t>
            </a:fld>
            <a:endParaRPr lang="en-US" altLang="en-US"/>
          </a:p>
        </p:txBody>
      </p:sp>
    </p:spTree>
    <p:extLst>
      <p:ext uri="{BB962C8B-B14F-4D97-AF65-F5344CB8AC3E}">
        <p14:creationId xmlns:p14="http://schemas.microsoft.com/office/powerpoint/2010/main" val="415310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C1C7F7-D109-45A6-BBED-C2C4416E5259}" type="slidenum">
              <a:rPr lang="en-US" altLang="en-US" smtClean="0"/>
              <a:pPr/>
              <a:t>32</a:t>
            </a:fld>
            <a:endParaRPr lang="en-US" altLang="en-US"/>
          </a:p>
        </p:txBody>
      </p:sp>
    </p:spTree>
    <p:extLst>
      <p:ext uri="{BB962C8B-B14F-4D97-AF65-F5344CB8AC3E}">
        <p14:creationId xmlns:p14="http://schemas.microsoft.com/office/powerpoint/2010/main" val="1661136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C1C7F7-D109-45A6-BBED-C2C4416E5259}" type="slidenum">
              <a:rPr lang="en-US" altLang="en-US" smtClean="0"/>
              <a:pPr/>
              <a:t>33</a:t>
            </a:fld>
            <a:endParaRPr lang="en-US" altLang="en-US"/>
          </a:p>
        </p:txBody>
      </p:sp>
    </p:spTree>
    <p:extLst>
      <p:ext uri="{BB962C8B-B14F-4D97-AF65-F5344CB8AC3E}">
        <p14:creationId xmlns:p14="http://schemas.microsoft.com/office/powerpoint/2010/main" val="344623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34</a:t>
            </a:fld>
            <a:endParaRPr lang="en-US"/>
          </a:p>
        </p:txBody>
      </p:sp>
    </p:spTree>
    <p:extLst>
      <p:ext uri="{BB962C8B-B14F-4D97-AF65-F5344CB8AC3E}">
        <p14:creationId xmlns:p14="http://schemas.microsoft.com/office/powerpoint/2010/main" val="1673995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35</a:t>
            </a:fld>
            <a:endParaRPr lang="en-US"/>
          </a:p>
        </p:txBody>
      </p:sp>
    </p:spTree>
    <p:extLst>
      <p:ext uri="{BB962C8B-B14F-4D97-AF65-F5344CB8AC3E}">
        <p14:creationId xmlns:p14="http://schemas.microsoft.com/office/powerpoint/2010/main" val="2578955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36</a:t>
            </a:fld>
            <a:endParaRPr lang="en-US"/>
          </a:p>
        </p:txBody>
      </p:sp>
    </p:spTree>
    <p:extLst>
      <p:ext uri="{BB962C8B-B14F-4D97-AF65-F5344CB8AC3E}">
        <p14:creationId xmlns:p14="http://schemas.microsoft.com/office/powerpoint/2010/main" val="2055261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37</a:t>
            </a:fld>
            <a:endParaRPr lang="en-US"/>
          </a:p>
        </p:txBody>
      </p:sp>
    </p:spTree>
    <p:extLst>
      <p:ext uri="{BB962C8B-B14F-4D97-AF65-F5344CB8AC3E}">
        <p14:creationId xmlns:p14="http://schemas.microsoft.com/office/powerpoint/2010/main" val="423801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4</a:t>
            </a:fld>
            <a:endParaRPr lang="en-US"/>
          </a:p>
        </p:txBody>
      </p:sp>
    </p:spTree>
    <p:extLst>
      <p:ext uri="{BB962C8B-B14F-4D97-AF65-F5344CB8AC3E}">
        <p14:creationId xmlns:p14="http://schemas.microsoft.com/office/powerpoint/2010/main" val="4165503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5</a:t>
            </a:fld>
            <a:endParaRPr lang="en-US"/>
          </a:p>
        </p:txBody>
      </p:sp>
    </p:spTree>
    <p:extLst>
      <p:ext uri="{BB962C8B-B14F-4D97-AF65-F5344CB8AC3E}">
        <p14:creationId xmlns:p14="http://schemas.microsoft.com/office/powerpoint/2010/main" val="336067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6</a:t>
            </a:fld>
            <a:endParaRPr lang="en-US"/>
          </a:p>
        </p:txBody>
      </p:sp>
    </p:spTree>
    <p:extLst>
      <p:ext uri="{BB962C8B-B14F-4D97-AF65-F5344CB8AC3E}">
        <p14:creationId xmlns:p14="http://schemas.microsoft.com/office/powerpoint/2010/main" val="177483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7</a:t>
            </a:fld>
            <a:endParaRPr lang="en-US"/>
          </a:p>
        </p:txBody>
      </p:sp>
    </p:spTree>
    <p:extLst>
      <p:ext uri="{BB962C8B-B14F-4D97-AF65-F5344CB8AC3E}">
        <p14:creationId xmlns:p14="http://schemas.microsoft.com/office/powerpoint/2010/main" val="114213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9</a:t>
            </a:fld>
            <a:endParaRPr lang="en-US"/>
          </a:p>
        </p:txBody>
      </p:sp>
    </p:spTree>
    <p:extLst>
      <p:ext uri="{BB962C8B-B14F-4D97-AF65-F5344CB8AC3E}">
        <p14:creationId xmlns:p14="http://schemas.microsoft.com/office/powerpoint/2010/main" val="8244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2/6/23</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416419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2079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250265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31205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4084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7216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84893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183702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48569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753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2/6/23</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24989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2/6/23</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0648509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microsoft.com/office/2017/04/relationships/track" Target="../media/track1.vtt"/><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pearsonassessments.com/store/en/usd/p/100000822" TargetMode="External"/><Relationship Id="rId3" Type="http://schemas.openxmlformats.org/officeDocument/2006/relationships/hyperlink" Target="https://www.pearsonassessments.com/store/en/usd/p/100000649" TargetMode="External"/><Relationship Id="rId7" Type="http://schemas.openxmlformats.org/officeDocument/2006/relationships/hyperlink" Target="https://www.pearsonassessments.com/store/en/usd/p/100001984"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pearsonassessments.com/store/en/usd/p/100000293" TargetMode="External"/><Relationship Id="rId11" Type="http://schemas.openxmlformats.org/officeDocument/2006/relationships/hyperlink" Target="https://www.pearsonassessments.com/store/en/usd/p/100000771" TargetMode="External"/><Relationship Id="rId5" Type="http://schemas.openxmlformats.org/officeDocument/2006/relationships/hyperlink" Target="https://www.pearsonassessments.com/store/en/usd/p/100000083" TargetMode="External"/><Relationship Id="rId10" Type="http://schemas.openxmlformats.org/officeDocument/2006/relationships/hyperlink" Target="https://www.pearsonassessments.com/store/en/usd/p/100002039" TargetMode="External"/><Relationship Id="rId4" Type="http://schemas.openxmlformats.org/officeDocument/2006/relationships/hyperlink" Target="https://www.pearsonassessments.com/store/en/usd/p/100000777" TargetMode="External"/><Relationship Id="rId9" Type="http://schemas.openxmlformats.org/officeDocument/2006/relationships/hyperlink" Target="https://www.pearsonassessments.com/store/en/usd/p/100001622"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pearsonassessments.com/store/en/usd/p/100000106" TargetMode="External"/><Relationship Id="rId3" Type="http://schemas.openxmlformats.org/officeDocument/2006/relationships/hyperlink" Target="https://www.pearsonassessments.com/store/en/usd/p/100000663" TargetMode="External"/><Relationship Id="rId7" Type="http://schemas.openxmlformats.org/officeDocument/2006/relationships/hyperlink" Target="https://www.pearsonassessments.com/store/en/usd/p/100001982"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pearsonassessments.com/store/en/usd/p/100000737" TargetMode="External"/><Relationship Id="rId5" Type="http://schemas.openxmlformats.org/officeDocument/2006/relationships/hyperlink" Target="https://www.pearsonassessments.com/store/en/usd/p/100000624" TargetMode="External"/><Relationship Id="rId10" Type="http://schemas.openxmlformats.org/officeDocument/2006/relationships/hyperlink" Target="https://www.pearsonassessments.com/store/en/usd/p/100000083" TargetMode="External"/><Relationship Id="rId4" Type="http://schemas.openxmlformats.org/officeDocument/2006/relationships/hyperlink" Target="https://www.pearsonassessments.com/store/en/usd/p/100000442" TargetMode="External"/><Relationship Id="rId9" Type="http://schemas.openxmlformats.org/officeDocument/2006/relationships/hyperlink" Target="https://www.pearsonassessments.com/store/en/usd/p/10000008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C24213-FC04-4A18-A697-955F20C8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wooden table seen from above, where people are gathered around a brainstorming diagram, clutching coffee, pens, post-its, caught in the act of modifying the plan.">
            <a:extLst>
              <a:ext uri="{FF2B5EF4-FFF2-40B4-BE49-F238E27FC236}">
                <a16:creationId xmlns:a16="http://schemas.microsoft.com/office/drawing/2014/main" id="{A22EB10B-D7D8-51FB-0269-7AE4C6895C0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CE76333-3989-FF46-B7E9-9F6BBE19A1A1}" label="" lang="en" r:embed="rId5"/>
                        </p173:trackLst>
                      </p173:tracksInfo>
                    </p:ext>
                  </p14:extLst>
                </p14:media>
              </p:ext>
            </p:extLst>
          </p:nvPr>
        </p:nvPicPr>
        <p:blipFill rotWithShape="1">
          <a:blip r:embed="rId6"/>
          <a:srcRect r="1" b="169"/>
          <a:stretch/>
        </p:blipFill>
        <p:spPr>
          <a:xfrm>
            <a:off x="1" y="10"/>
            <a:ext cx="12192000" cy="6865939"/>
          </a:xfrm>
          <a:prstGeom prst="rect">
            <a:avLst/>
          </a:prstGeom>
        </p:spPr>
      </p:pic>
      <p:sp>
        <p:nvSpPr>
          <p:cNvPr id="11" name="Rectangle 10">
            <a:extLst>
              <a:ext uri="{FF2B5EF4-FFF2-40B4-BE49-F238E27FC236}">
                <a16:creationId xmlns:a16="http://schemas.microsoft.com/office/drawing/2014/main" id="{C7846A0D-19A4-4F64-B17F-AB38D3F47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75095" y="-478377"/>
            <a:ext cx="6865949" cy="7816133"/>
          </a:xfrm>
          <a:prstGeom prst="rect">
            <a:avLst/>
          </a:prstGeom>
          <a:gradFill flip="none" rotWithShape="1">
            <a:gsLst>
              <a:gs pos="0">
                <a:srgbClr val="000000">
                  <a:alpha val="34902"/>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64DFED3-262F-FFC1-9A4F-8E8BBD01E3C4}"/>
              </a:ext>
            </a:extLst>
          </p:cNvPr>
          <p:cNvSpPr>
            <a:spLocks noGrp="1"/>
          </p:cNvSpPr>
          <p:nvPr>
            <p:ph type="ctrTitle"/>
          </p:nvPr>
        </p:nvSpPr>
        <p:spPr>
          <a:xfrm>
            <a:off x="114910" y="415706"/>
            <a:ext cx="4373273" cy="2382912"/>
          </a:xfrm>
        </p:spPr>
        <p:txBody>
          <a:bodyPr>
            <a:normAutofit/>
          </a:bodyPr>
          <a:lstStyle/>
          <a:p>
            <a:r>
              <a:rPr lang="en-US" dirty="0">
                <a:solidFill>
                  <a:srgbClr val="FFFFFF"/>
                </a:solidFill>
              </a:rPr>
              <a:t>The Comprehensive Evaluation of Students with Complex Profiles</a:t>
            </a:r>
          </a:p>
        </p:txBody>
      </p:sp>
      <p:sp>
        <p:nvSpPr>
          <p:cNvPr id="3" name="Subtitle 2">
            <a:extLst>
              <a:ext uri="{FF2B5EF4-FFF2-40B4-BE49-F238E27FC236}">
                <a16:creationId xmlns:a16="http://schemas.microsoft.com/office/drawing/2014/main" id="{41A5027B-4E6C-2CCC-22BF-DF2EBD3E19B9}"/>
              </a:ext>
            </a:extLst>
          </p:cNvPr>
          <p:cNvSpPr>
            <a:spLocks noGrp="1"/>
          </p:cNvSpPr>
          <p:nvPr>
            <p:ph type="subTitle" idx="1"/>
          </p:nvPr>
        </p:nvSpPr>
        <p:spPr>
          <a:xfrm>
            <a:off x="480879" y="4406111"/>
            <a:ext cx="8861528" cy="1509622"/>
          </a:xfrm>
        </p:spPr>
        <p:txBody>
          <a:bodyPr>
            <a:normAutofit/>
          </a:bodyPr>
          <a:lstStyle/>
          <a:p>
            <a:r>
              <a:rPr lang="en-US" sz="2400" b="1" dirty="0">
                <a:solidFill>
                  <a:srgbClr val="FFFFFF"/>
                </a:solidFill>
              </a:rPr>
              <a:t>The Why, How, and What’s Next of Student Evaluation – Part 2</a:t>
            </a:r>
          </a:p>
          <a:p>
            <a:r>
              <a:rPr lang="en-US" sz="2400" b="1" dirty="0">
                <a:solidFill>
                  <a:srgbClr val="FFFFFF"/>
                </a:solidFill>
              </a:rPr>
              <a:t>Richard R. Reid PhD </a:t>
            </a:r>
          </a:p>
        </p:txBody>
      </p:sp>
      <p:sp>
        <p:nvSpPr>
          <p:cNvPr id="13" name="Freeform: Shape 12">
            <a:extLst>
              <a:ext uri="{FF2B5EF4-FFF2-40B4-BE49-F238E27FC236}">
                <a16:creationId xmlns:a16="http://schemas.microsoft.com/office/drawing/2014/main" id="{C9A21EE5-D6CA-4092-BBB2-74B2C7CB6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5"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35F47D6-FD2F-4F0A-929E-3C0EEEF7D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10053"/>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0848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8" name="Straight Connector 147">
            <a:extLst>
              <a:ext uri="{C183D7F6-B498-43B3-948B-1728B52AA6E4}">
                <adec:decorative xmlns:adec="http://schemas.microsoft.com/office/drawing/2017/decorative" val="1"/>
              </a:ext>
            </a:extLst>
          </p:cNvPr>
          <p:cNvCxnSpPr/>
          <p:nvPr/>
        </p:nvCxnSpPr>
        <p:spPr>
          <a:xfrm>
            <a:off x="7400925" y="2374187"/>
            <a:ext cx="6350" cy="2628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C183D7F6-B498-43B3-948B-1728B52AA6E4}">
                <adec:decorative xmlns:adec="http://schemas.microsoft.com/office/drawing/2017/decorative" val="1"/>
              </a:ext>
            </a:extLst>
          </p:cNvPr>
          <p:cNvCxnSpPr/>
          <p:nvPr/>
        </p:nvCxnSpPr>
        <p:spPr>
          <a:xfrm flipH="1">
            <a:off x="2179638" y="1758237"/>
            <a:ext cx="3433762" cy="223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C183D7F6-B498-43B3-948B-1728B52AA6E4}">
                <adec:decorative xmlns:adec="http://schemas.microsoft.com/office/drawing/2017/decorative" val="1"/>
              </a:ext>
            </a:extLst>
          </p:cNvPr>
          <p:cNvCxnSpPr/>
          <p:nvPr/>
        </p:nvCxnSpPr>
        <p:spPr>
          <a:xfrm flipH="1" flipV="1">
            <a:off x="6440488" y="1767763"/>
            <a:ext cx="3579812" cy="188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Freeform 84">
            <a:extLst>
              <a:ext uri="{C183D7F6-B498-43B3-948B-1728B52AA6E4}">
                <adec:decorative xmlns:adec="http://schemas.microsoft.com/office/drawing/2017/decorative" val="1"/>
              </a:ext>
            </a:extLst>
          </p:cNvPr>
          <p:cNvSpPr/>
          <p:nvPr/>
        </p:nvSpPr>
        <p:spPr>
          <a:xfrm>
            <a:off x="7040563" y="5020550"/>
            <a:ext cx="735012"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no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endParaRPr lang="en-US" sz="800" dirty="0"/>
          </a:p>
        </p:txBody>
      </p:sp>
      <p:cxnSp>
        <p:nvCxnSpPr>
          <p:cNvPr id="147" name="Straight Connector 146">
            <a:extLst>
              <a:ext uri="{C183D7F6-B498-43B3-948B-1728B52AA6E4}">
                <adec:decorative xmlns:adec="http://schemas.microsoft.com/office/drawing/2017/decorative" val="1"/>
              </a:ext>
            </a:extLst>
          </p:cNvPr>
          <p:cNvCxnSpPr/>
          <p:nvPr/>
        </p:nvCxnSpPr>
        <p:spPr>
          <a:xfrm>
            <a:off x="10064750" y="2424988"/>
            <a:ext cx="7938" cy="1006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C183D7F6-B498-43B3-948B-1728B52AA6E4}">
                <adec:decorative xmlns:adec="http://schemas.microsoft.com/office/drawing/2017/decorative" val="1"/>
              </a:ext>
            </a:extLst>
          </p:cNvPr>
          <p:cNvCxnSpPr/>
          <p:nvPr/>
        </p:nvCxnSpPr>
        <p:spPr>
          <a:xfrm>
            <a:off x="9170989" y="2374187"/>
            <a:ext cx="15875" cy="706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C183D7F6-B498-43B3-948B-1728B52AA6E4}">
                <adec:decorative xmlns:adec="http://schemas.microsoft.com/office/drawing/2017/decorative" val="1"/>
              </a:ext>
            </a:extLst>
          </p:cNvPr>
          <p:cNvCxnSpPr/>
          <p:nvPr/>
        </p:nvCxnSpPr>
        <p:spPr>
          <a:xfrm>
            <a:off x="8281989" y="2410700"/>
            <a:ext cx="14287" cy="1484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C183D7F6-B498-43B3-948B-1728B52AA6E4}">
                <adec:decorative xmlns:adec="http://schemas.microsoft.com/office/drawing/2017/decorative" val="1"/>
              </a:ext>
            </a:extLst>
          </p:cNvPr>
          <p:cNvCxnSpPr/>
          <p:nvPr/>
        </p:nvCxnSpPr>
        <p:spPr>
          <a:xfrm>
            <a:off x="6500813" y="2409112"/>
            <a:ext cx="11112" cy="1136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C183D7F6-B498-43B3-948B-1728B52AA6E4}">
                <adec:decorative xmlns:adec="http://schemas.microsoft.com/office/drawing/2017/decorative" val="1"/>
              </a:ext>
            </a:extLst>
          </p:cNvPr>
          <p:cNvCxnSpPr/>
          <p:nvPr/>
        </p:nvCxnSpPr>
        <p:spPr>
          <a:xfrm>
            <a:off x="5607051" y="2436100"/>
            <a:ext cx="4763" cy="1098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C183D7F6-B498-43B3-948B-1728B52AA6E4}">
                <adec:decorative xmlns:adec="http://schemas.microsoft.com/office/drawing/2017/decorative" val="1"/>
              </a:ext>
            </a:extLst>
          </p:cNvPr>
          <p:cNvCxnSpPr/>
          <p:nvPr/>
        </p:nvCxnSpPr>
        <p:spPr>
          <a:xfrm flipH="1">
            <a:off x="4705351" y="2424988"/>
            <a:ext cx="11113" cy="1655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C183D7F6-B498-43B3-948B-1728B52AA6E4}">
                <adec:decorative xmlns:adec="http://schemas.microsoft.com/office/drawing/2017/decorative" val="1"/>
              </a:ext>
            </a:extLst>
          </p:cNvPr>
          <p:cNvCxnSpPr/>
          <p:nvPr/>
        </p:nvCxnSpPr>
        <p:spPr>
          <a:xfrm>
            <a:off x="3840163" y="2418638"/>
            <a:ext cx="4762" cy="3046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p:nvCxnSpPr>
        <p:spPr>
          <a:xfrm flipH="1">
            <a:off x="2990850" y="2423400"/>
            <a:ext cx="7938" cy="550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Freeform 70"/>
          <p:cNvSpPr/>
          <p:nvPr/>
        </p:nvSpPr>
        <p:spPr>
          <a:xfrm>
            <a:off x="5636952" y="1400036"/>
            <a:ext cx="1065506" cy="497609"/>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accent1">
              <a:lumMod val="60000"/>
              <a:lumOff val="40000"/>
            </a:schemeClr>
          </a:solidFill>
          <a:ln>
            <a:solidFill>
              <a:schemeClr val="tx1"/>
            </a:solidFill>
          </a:ln>
          <a:effectLst/>
          <a:scene3d>
            <a:camera prst="orthographicFront"/>
            <a:lightRig rig="threePt" dir="t"/>
          </a:scene3d>
          <a:sp3d>
            <a:bevel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1050" dirty="0"/>
              <a:t>General Intelligence (</a:t>
            </a:r>
            <a:r>
              <a:rPr lang="en-US" sz="1050" i="1" dirty="0"/>
              <a:t>g</a:t>
            </a:r>
            <a:r>
              <a:rPr lang="en-US" sz="1050" dirty="0"/>
              <a:t>)</a:t>
            </a:r>
          </a:p>
        </p:txBody>
      </p:sp>
      <p:sp>
        <p:nvSpPr>
          <p:cNvPr id="73" name="Freeform 72"/>
          <p:cNvSpPr/>
          <p:nvPr/>
        </p:nvSpPr>
        <p:spPr>
          <a:xfrm>
            <a:off x="2627313" y="2604375"/>
            <a:ext cx="735012" cy="368300"/>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Mathematical achievement (A3)</a:t>
            </a:r>
          </a:p>
        </p:txBody>
      </p:sp>
      <p:sp>
        <p:nvSpPr>
          <p:cNvPr id="76" name="Freeform 75"/>
          <p:cNvSpPr/>
          <p:nvPr/>
        </p:nvSpPr>
        <p:spPr>
          <a:xfrm>
            <a:off x="3475039" y="259643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Reading decoding (RD)</a:t>
            </a:r>
          </a:p>
        </p:txBody>
      </p:sp>
      <p:sp>
        <p:nvSpPr>
          <p:cNvPr id="77" name="Freeform 76"/>
          <p:cNvSpPr/>
          <p:nvPr/>
        </p:nvSpPr>
        <p:spPr>
          <a:xfrm>
            <a:off x="3475039" y="307268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Reading comprehension (RC)</a:t>
            </a:r>
          </a:p>
        </p:txBody>
      </p:sp>
      <p:sp>
        <p:nvSpPr>
          <p:cNvPr id="78" name="Freeform 77"/>
          <p:cNvSpPr/>
          <p:nvPr/>
        </p:nvSpPr>
        <p:spPr>
          <a:xfrm>
            <a:off x="3482976" y="4036300"/>
            <a:ext cx="735013" cy="368300"/>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Reading speed (RS)</a:t>
            </a:r>
          </a:p>
        </p:txBody>
      </p:sp>
      <p:sp>
        <p:nvSpPr>
          <p:cNvPr id="79" name="Freeform 78"/>
          <p:cNvSpPr/>
          <p:nvPr/>
        </p:nvSpPr>
        <p:spPr>
          <a:xfrm>
            <a:off x="3482976" y="4533188"/>
            <a:ext cx="735013"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Spelling ability (SG)</a:t>
            </a:r>
          </a:p>
        </p:txBody>
      </p:sp>
      <p:sp>
        <p:nvSpPr>
          <p:cNvPr id="80" name="Freeform 79"/>
          <p:cNvSpPr/>
          <p:nvPr/>
        </p:nvSpPr>
        <p:spPr>
          <a:xfrm>
            <a:off x="3482976" y="5007850"/>
            <a:ext cx="735013" cy="368300"/>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English usage (EU)</a:t>
            </a:r>
          </a:p>
        </p:txBody>
      </p:sp>
      <p:sp>
        <p:nvSpPr>
          <p:cNvPr id="81" name="Freeform 80"/>
          <p:cNvSpPr/>
          <p:nvPr/>
        </p:nvSpPr>
        <p:spPr>
          <a:xfrm>
            <a:off x="3482976" y="5484100"/>
            <a:ext cx="735013"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Writing ability (WA)</a:t>
            </a:r>
          </a:p>
        </p:txBody>
      </p:sp>
      <p:sp>
        <p:nvSpPr>
          <p:cNvPr id="82" name="Freeform 81"/>
          <p:cNvSpPr/>
          <p:nvPr/>
        </p:nvSpPr>
        <p:spPr>
          <a:xfrm>
            <a:off x="3482976" y="5960350"/>
            <a:ext cx="735013"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Writing speed (WS)</a:t>
            </a:r>
          </a:p>
        </p:txBody>
      </p:sp>
      <p:sp>
        <p:nvSpPr>
          <p:cNvPr id="84" name="Freeform 83"/>
          <p:cNvSpPr/>
          <p:nvPr/>
        </p:nvSpPr>
        <p:spPr>
          <a:xfrm>
            <a:off x="4348164" y="307268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General (verbal) information (K0)</a:t>
            </a:r>
          </a:p>
        </p:txBody>
      </p:sp>
      <p:sp>
        <p:nvSpPr>
          <p:cNvPr id="86" name="Freeform 85"/>
          <p:cNvSpPr/>
          <p:nvPr/>
        </p:nvSpPr>
        <p:spPr>
          <a:xfrm>
            <a:off x="4348164" y="3525125"/>
            <a:ext cx="733425"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Lexical knowledge (VL)</a:t>
            </a:r>
          </a:p>
        </p:txBody>
      </p:sp>
      <p:sp>
        <p:nvSpPr>
          <p:cNvPr id="87" name="Freeform 86"/>
          <p:cNvSpPr/>
          <p:nvPr/>
        </p:nvSpPr>
        <p:spPr>
          <a:xfrm>
            <a:off x="4338638" y="4036300"/>
            <a:ext cx="735012" cy="368300"/>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Listening ability (LS)</a:t>
            </a:r>
          </a:p>
        </p:txBody>
      </p:sp>
      <p:sp>
        <p:nvSpPr>
          <p:cNvPr id="91" name="Freeform 90"/>
          <p:cNvSpPr/>
          <p:nvPr/>
        </p:nvSpPr>
        <p:spPr>
          <a:xfrm>
            <a:off x="5251451" y="2596438"/>
            <a:ext cx="735013"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Induction (I)</a:t>
            </a:r>
          </a:p>
        </p:txBody>
      </p:sp>
      <p:sp>
        <p:nvSpPr>
          <p:cNvPr id="92" name="Freeform 91"/>
          <p:cNvSpPr/>
          <p:nvPr/>
        </p:nvSpPr>
        <p:spPr>
          <a:xfrm>
            <a:off x="5251451" y="3072688"/>
            <a:ext cx="735013"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General sequential reasoning (RG)</a:t>
            </a:r>
          </a:p>
        </p:txBody>
      </p:sp>
      <p:sp>
        <p:nvSpPr>
          <p:cNvPr id="93" name="Freeform 92"/>
          <p:cNvSpPr/>
          <p:nvPr/>
        </p:nvSpPr>
        <p:spPr>
          <a:xfrm>
            <a:off x="5251451" y="3525125"/>
            <a:ext cx="735013"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Quantitative reasoning (RQ)</a:t>
            </a:r>
          </a:p>
        </p:txBody>
      </p:sp>
      <p:sp>
        <p:nvSpPr>
          <p:cNvPr id="95" name="Freeform 94"/>
          <p:cNvSpPr/>
          <p:nvPr/>
        </p:nvSpPr>
        <p:spPr>
          <a:xfrm>
            <a:off x="6140451" y="2596438"/>
            <a:ext cx="735013"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Memory span (MS)</a:t>
            </a:r>
          </a:p>
        </p:txBody>
      </p:sp>
      <p:sp>
        <p:nvSpPr>
          <p:cNvPr id="96" name="Freeform 95"/>
          <p:cNvSpPr/>
          <p:nvPr/>
        </p:nvSpPr>
        <p:spPr>
          <a:xfrm>
            <a:off x="6140451" y="3072688"/>
            <a:ext cx="766763"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Working memory capacity (WM)</a:t>
            </a:r>
          </a:p>
        </p:txBody>
      </p:sp>
      <p:sp>
        <p:nvSpPr>
          <p:cNvPr id="98" name="Freeform 97"/>
          <p:cNvSpPr/>
          <p:nvPr/>
        </p:nvSpPr>
        <p:spPr>
          <a:xfrm>
            <a:off x="7034213" y="2596438"/>
            <a:ext cx="735012"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Associative memory (MA)  </a:t>
            </a:r>
          </a:p>
        </p:txBody>
      </p:sp>
      <p:sp>
        <p:nvSpPr>
          <p:cNvPr id="99" name="Freeform 98"/>
          <p:cNvSpPr/>
          <p:nvPr/>
        </p:nvSpPr>
        <p:spPr>
          <a:xfrm>
            <a:off x="7034213" y="3077450"/>
            <a:ext cx="735012"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Meaningful memory (MM)  </a:t>
            </a:r>
          </a:p>
        </p:txBody>
      </p:sp>
      <p:sp>
        <p:nvSpPr>
          <p:cNvPr id="101" name="Freeform 100"/>
          <p:cNvSpPr/>
          <p:nvPr/>
        </p:nvSpPr>
        <p:spPr>
          <a:xfrm>
            <a:off x="7034213" y="4036300"/>
            <a:ext cx="735012"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Naming facility (NA)</a:t>
            </a:r>
          </a:p>
        </p:txBody>
      </p:sp>
      <p:sp>
        <p:nvSpPr>
          <p:cNvPr id="110" name="Freeform 109"/>
          <p:cNvSpPr/>
          <p:nvPr/>
        </p:nvSpPr>
        <p:spPr>
          <a:xfrm>
            <a:off x="7924801" y="259643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Visualization </a:t>
            </a:r>
          </a:p>
          <a:p>
            <a:pPr algn="ctr" defTabSz="266700">
              <a:lnSpc>
                <a:spcPct val="90000"/>
              </a:lnSpc>
              <a:spcAft>
                <a:spcPct val="35000"/>
              </a:spcAft>
              <a:defRPr/>
            </a:pPr>
            <a:r>
              <a:rPr lang="en-US" sz="800" dirty="0"/>
              <a:t>(Vz)</a:t>
            </a:r>
          </a:p>
        </p:txBody>
      </p:sp>
      <p:sp>
        <p:nvSpPr>
          <p:cNvPr id="111" name="Freeform 110"/>
          <p:cNvSpPr/>
          <p:nvPr/>
        </p:nvSpPr>
        <p:spPr>
          <a:xfrm>
            <a:off x="7924801" y="307268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Visual memory (MV)</a:t>
            </a:r>
          </a:p>
        </p:txBody>
      </p:sp>
      <p:sp>
        <p:nvSpPr>
          <p:cNvPr id="112" name="Freeform 111"/>
          <p:cNvSpPr/>
          <p:nvPr/>
        </p:nvSpPr>
        <p:spPr>
          <a:xfrm>
            <a:off x="7924801" y="3525125"/>
            <a:ext cx="733425" cy="366712"/>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Spatial scanning</a:t>
            </a:r>
          </a:p>
          <a:p>
            <a:pPr algn="ctr" defTabSz="266700">
              <a:lnSpc>
                <a:spcPct val="90000"/>
              </a:lnSpc>
              <a:spcAft>
                <a:spcPct val="35000"/>
              </a:spcAft>
              <a:defRPr/>
            </a:pPr>
            <a:r>
              <a:rPr lang="en-US" sz="800" dirty="0"/>
              <a:t>(SS)</a:t>
            </a:r>
          </a:p>
        </p:txBody>
      </p:sp>
      <p:sp>
        <p:nvSpPr>
          <p:cNvPr id="122" name="Freeform 121"/>
          <p:cNvSpPr/>
          <p:nvPr/>
        </p:nvSpPr>
        <p:spPr>
          <a:xfrm>
            <a:off x="8826501" y="259643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Phonetic coding (PC)</a:t>
            </a:r>
          </a:p>
        </p:txBody>
      </p:sp>
      <p:sp>
        <p:nvSpPr>
          <p:cNvPr id="72" name="Freeform 71"/>
          <p:cNvSpPr>
            <a:spLocks noChangeArrowheads="1"/>
          </p:cNvSpPr>
          <p:nvPr/>
        </p:nvSpPr>
        <p:spPr bwMode="auto">
          <a:xfrm>
            <a:off x="2627313" y="2067800"/>
            <a:ext cx="735012" cy="366712"/>
          </a:xfrm>
          <a:custGeom>
            <a:avLst/>
            <a:gdLst>
              <a:gd name="T0" fmla="*/ 0 w 734518"/>
              <a:gd name="T1" fmla="*/ 0 h 367259"/>
              <a:gd name="T2" fmla="*/ 735012 w 734518"/>
              <a:gd name="T3" fmla="*/ 0 h 367259"/>
              <a:gd name="T4" fmla="*/ 735012 w 734518"/>
              <a:gd name="T5" fmla="*/ 366712 h 367259"/>
              <a:gd name="T6" fmla="*/ 0 w 734518"/>
              <a:gd name="T7" fmla="*/ 366712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D9D9D9"/>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Quantitative Knowledge (</a:t>
            </a:r>
            <a:r>
              <a:rPr lang="en-US" sz="900" i="1" dirty="0">
                <a:solidFill>
                  <a:schemeClr val="dk1">
                    <a:hueOff val="0"/>
                    <a:satOff val="0"/>
                    <a:lumOff val="0"/>
                    <a:alphaOff val="0"/>
                  </a:schemeClr>
                </a:solidFill>
              </a:rPr>
              <a:t>Gq</a:t>
            </a:r>
            <a:r>
              <a:rPr lang="en-US" sz="900" dirty="0">
                <a:solidFill>
                  <a:schemeClr val="dk1">
                    <a:hueOff val="0"/>
                    <a:satOff val="0"/>
                    <a:lumOff val="0"/>
                    <a:alphaOff val="0"/>
                  </a:schemeClr>
                </a:solidFill>
              </a:rPr>
              <a:t>)</a:t>
            </a:r>
          </a:p>
        </p:txBody>
      </p:sp>
      <p:sp>
        <p:nvSpPr>
          <p:cNvPr id="75" name="Freeform 74"/>
          <p:cNvSpPr>
            <a:spLocks noChangeArrowheads="1"/>
          </p:cNvSpPr>
          <p:nvPr/>
        </p:nvSpPr>
        <p:spPr bwMode="auto">
          <a:xfrm>
            <a:off x="3475039" y="2059863"/>
            <a:ext cx="733425" cy="366713"/>
          </a:xfrm>
          <a:custGeom>
            <a:avLst/>
            <a:gdLst>
              <a:gd name="T0" fmla="*/ 0 w 734518"/>
              <a:gd name="T1" fmla="*/ 0 h 367259"/>
              <a:gd name="T2" fmla="*/ 733425 w 734518"/>
              <a:gd name="T3" fmla="*/ 0 h 367259"/>
              <a:gd name="T4" fmla="*/ 733425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D9D9D9"/>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Reading &amp; Writing (</a:t>
            </a:r>
            <a:r>
              <a:rPr lang="en-US" sz="900" i="1" dirty="0">
                <a:solidFill>
                  <a:schemeClr val="dk1">
                    <a:hueOff val="0"/>
                    <a:satOff val="0"/>
                    <a:lumOff val="0"/>
                    <a:alphaOff val="0"/>
                  </a:schemeClr>
                </a:solidFill>
              </a:rPr>
              <a:t>Grw</a:t>
            </a:r>
            <a:r>
              <a:rPr lang="en-US" sz="900" dirty="0">
                <a:solidFill>
                  <a:schemeClr val="dk1">
                    <a:hueOff val="0"/>
                    <a:satOff val="0"/>
                    <a:lumOff val="0"/>
                    <a:alphaOff val="0"/>
                  </a:schemeClr>
                </a:solidFill>
              </a:rPr>
              <a:t>)</a:t>
            </a:r>
          </a:p>
        </p:txBody>
      </p:sp>
      <p:sp>
        <p:nvSpPr>
          <p:cNvPr id="83" name="Freeform 82"/>
          <p:cNvSpPr>
            <a:spLocks noChangeArrowheads="1"/>
          </p:cNvSpPr>
          <p:nvPr/>
        </p:nvSpPr>
        <p:spPr bwMode="auto">
          <a:xfrm>
            <a:off x="4354513" y="2059863"/>
            <a:ext cx="735012" cy="366713"/>
          </a:xfrm>
          <a:custGeom>
            <a:avLst/>
            <a:gdLst>
              <a:gd name="T0" fmla="*/ 0 w 734518"/>
              <a:gd name="T1" fmla="*/ 0 h 367259"/>
              <a:gd name="T2" fmla="*/ 735012 w 734518"/>
              <a:gd name="T3" fmla="*/ 0 h 367259"/>
              <a:gd name="T4" fmla="*/ 735012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92D050"/>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Comp -Knowledge (</a:t>
            </a:r>
            <a:r>
              <a:rPr lang="en-US" sz="900" i="1" dirty="0">
                <a:solidFill>
                  <a:schemeClr val="dk1">
                    <a:hueOff val="0"/>
                    <a:satOff val="0"/>
                    <a:lumOff val="0"/>
                    <a:alphaOff val="0"/>
                  </a:schemeClr>
                </a:solidFill>
              </a:rPr>
              <a:t>Gc</a:t>
            </a:r>
            <a:r>
              <a:rPr lang="en-US" sz="900" dirty="0">
                <a:solidFill>
                  <a:schemeClr val="dk1">
                    <a:hueOff val="0"/>
                    <a:satOff val="0"/>
                    <a:lumOff val="0"/>
                    <a:alphaOff val="0"/>
                  </a:schemeClr>
                </a:solidFill>
              </a:rPr>
              <a:t>)</a:t>
            </a:r>
          </a:p>
        </p:txBody>
      </p:sp>
      <p:sp>
        <p:nvSpPr>
          <p:cNvPr id="90" name="Freeform 89"/>
          <p:cNvSpPr>
            <a:spLocks noChangeArrowheads="1"/>
          </p:cNvSpPr>
          <p:nvPr/>
        </p:nvSpPr>
        <p:spPr bwMode="auto">
          <a:xfrm>
            <a:off x="5251451" y="2059863"/>
            <a:ext cx="735013" cy="366713"/>
          </a:xfrm>
          <a:custGeom>
            <a:avLst/>
            <a:gdLst>
              <a:gd name="T0" fmla="*/ 0 w 734518"/>
              <a:gd name="T1" fmla="*/ 0 h 367259"/>
              <a:gd name="T2" fmla="*/ 735013 w 734518"/>
              <a:gd name="T3" fmla="*/ 0 h 367259"/>
              <a:gd name="T4" fmla="*/ 735013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92D050"/>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Fluid Reasoning (</a:t>
            </a:r>
            <a:r>
              <a:rPr lang="en-US" sz="900" i="1" dirty="0">
                <a:solidFill>
                  <a:schemeClr val="dk1">
                    <a:hueOff val="0"/>
                    <a:satOff val="0"/>
                    <a:lumOff val="0"/>
                    <a:alphaOff val="0"/>
                  </a:schemeClr>
                </a:solidFill>
              </a:rPr>
              <a:t>Gf</a:t>
            </a:r>
            <a:r>
              <a:rPr lang="en-US" sz="900" dirty="0">
                <a:solidFill>
                  <a:schemeClr val="dk1">
                    <a:hueOff val="0"/>
                    <a:satOff val="0"/>
                    <a:lumOff val="0"/>
                    <a:alphaOff val="0"/>
                  </a:schemeClr>
                </a:solidFill>
              </a:rPr>
              <a:t>)</a:t>
            </a:r>
          </a:p>
        </p:txBody>
      </p:sp>
      <p:sp>
        <p:nvSpPr>
          <p:cNvPr id="94" name="Freeform 93"/>
          <p:cNvSpPr>
            <a:spLocks noChangeArrowheads="1"/>
          </p:cNvSpPr>
          <p:nvPr/>
        </p:nvSpPr>
        <p:spPr bwMode="auto">
          <a:xfrm>
            <a:off x="6140451" y="2059863"/>
            <a:ext cx="735013" cy="366713"/>
          </a:xfrm>
          <a:custGeom>
            <a:avLst/>
            <a:gdLst>
              <a:gd name="T0" fmla="*/ 0 w 734518"/>
              <a:gd name="T1" fmla="*/ 0 h 367259"/>
              <a:gd name="T2" fmla="*/ 735013 w 734518"/>
              <a:gd name="T3" fmla="*/ 0 h 367259"/>
              <a:gd name="T4" fmla="*/ 735013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92D050"/>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Short-Term Wk </a:t>
            </a:r>
            <a:r>
              <a:rPr lang="en-US" sz="900" dirty="0" err="1">
                <a:solidFill>
                  <a:schemeClr val="dk1">
                    <a:hueOff val="0"/>
                    <a:satOff val="0"/>
                    <a:lumOff val="0"/>
                    <a:alphaOff val="0"/>
                  </a:schemeClr>
                </a:solidFill>
              </a:rPr>
              <a:t>Mem</a:t>
            </a:r>
            <a:r>
              <a:rPr lang="en-US" sz="900" dirty="0">
                <a:solidFill>
                  <a:schemeClr val="dk1">
                    <a:hueOff val="0"/>
                    <a:satOff val="0"/>
                    <a:lumOff val="0"/>
                    <a:alphaOff val="0"/>
                  </a:schemeClr>
                </a:solidFill>
              </a:rPr>
              <a:t>. (</a:t>
            </a:r>
            <a:r>
              <a:rPr lang="en-US" sz="900" i="1" dirty="0" err="1">
                <a:solidFill>
                  <a:schemeClr val="dk1">
                    <a:hueOff val="0"/>
                    <a:satOff val="0"/>
                    <a:lumOff val="0"/>
                    <a:alphaOff val="0"/>
                  </a:schemeClr>
                </a:solidFill>
              </a:rPr>
              <a:t>Gwm</a:t>
            </a:r>
            <a:r>
              <a:rPr lang="en-US" sz="900" dirty="0">
                <a:solidFill>
                  <a:schemeClr val="dk1">
                    <a:hueOff val="0"/>
                    <a:satOff val="0"/>
                    <a:lumOff val="0"/>
                    <a:alphaOff val="0"/>
                  </a:schemeClr>
                </a:solidFill>
              </a:rPr>
              <a:t>)</a:t>
            </a:r>
          </a:p>
        </p:txBody>
      </p:sp>
      <p:sp>
        <p:nvSpPr>
          <p:cNvPr id="97" name="Freeform 96"/>
          <p:cNvSpPr>
            <a:spLocks noChangeArrowheads="1"/>
          </p:cNvSpPr>
          <p:nvPr/>
        </p:nvSpPr>
        <p:spPr bwMode="auto">
          <a:xfrm>
            <a:off x="7029451" y="2059863"/>
            <a:ext cx="735013" cy="366713"/>
          </a:xfrm>
          <a:custGeom>
            <a:avLst/>
            <a:gdLst>
              <a:gd name="T0" fmla="*/ 0 w 734518"/>
              <a:gd name="T1" fmla="*/ 0 h 367259"/>
              <a:gd name="T2" fmla="*/ 735013 w 734518"/>
              <a:gd name="T3" fmla="*/ 0 h 367259"/>
              <a:gd name="T4" fmla="*/ 735013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92D050"/>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Long-Term Retrieval (</a:t>
            </a:r>
            <a:r>
              <a:rPr lang="en-US" sz="900" i="1" dirty="0">
                <a:solidFill>
                  <a:schemeClr val="dk1">
                    <a:hueOff val="0"/>
                    <a:satOff val="0"/>
                    <a:lumOff val="0"/>
                    <a:alphaOff val="0"/>
                  </a:schemeClr>
                </a:solidFill>
              </a:rPr>
              <a:t>Glr</a:t>
            </a:r>
            <a:r>
              <a:rPr lang="en-US" sz="900" dirty="0">
                <a:solidFill>
                  <a:schemeClr val="dk1">
                    <a:hueOff val="0"/>
                    <a:satOff val="0"/>
                    <a:lumOff val="0"/>
                    <a:alphaOff val="0"/>
                  </a:schemeClr>
                </a:solidFill>
              </a:rPr>
              <a:t>)</a:t>
            </a:r>
          </a:p>
        </p:txBody>
      </p:sp>
      <p:sp>
        <p:nvSpPr>
          <p:cNvPr id="109" name="Freeform 108"/>
          <p:cNvSpPr>
            <a:spLocks noChangeArrowheads="1"/>
          </p:cNvSpPr>
          <p:nvPr/>
        </p:nvSpPr>
        <p:spPr bwMode="auto">
          <a:xfrm>
            <a:off x="7924801" y="2059863"/>
            <a:ext cx="754063" cy="360363"/>
          </a:xfrm>
          <a:custGeom>
            <a:avLst/>
            <a:gdLst>
              <a:gd name="T0" fmla="*/ 0 w 734518"/>
              <a:gd name="T1" fmla="*/ 0 h 367259"/>
              <a:gd name="T2" fmla="*/ 754063 w 734518"/>
              <a:gd name="T3" fmla="*/ 0 h 367259"/>
              <a:gd name="T4" fmla="*/ 754063 w 734518"/>
              <a:gd name="T5" fmla="*/ 360363 h 367259"/>
              <a:gd name="T6" fmla="*/ 0 w 734518"/>
              <a:gd name="T7" fmla="*/ 36036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92D050"/>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Visual Processing (</a:t>
            </a:r>
            <a:r>
              <a:rPr lang="en-US" sz="900" i="1" dirty="0">
                <a:solidFill>
                  <a:schemeClr val="dk1">
                    <a:hueOff val="0"/>
                    <a:satOff val="0"/>
                    <a:lumOff val="0"/>
                    <a:alphaOff val="0"/>
                  </a:schemeClr>
                </a:solidFill>
              </a:rPr>
              <a:t>Gv</a:t>
            </a:r>
            <a:r>
              <a:rPr lang="en-US" sz="900" dirty="0">
                <a:solidFill>
                  <a:schemeClr val="dk1">
                    <a:hueOff val="0"/>
                    <a:satOff val="0"/>
                    <a:lumOff val="0"/>
                    <a:alphaOff val="0"/>
                  </a:schemeClr>
                </a:solidFill>
              </a:rPr>
              <a:t>)</a:t>
            </a:r>
          </a:p>
        </p:txBody>
      </p:sp>
      <p:sp>
        <p:nvSpPr>
          <p:cNvPr id="121" name="Freeform 120"/>
          <p:cNvSpPr>
            <a:spLocks noChangeArrowheads="1"/>
          </p:cNvSpPr>
          <p:nvPr/>
        </p:nvSpPr>
        <p:spPr bwMode="auto">
          <a:xfrm>
            <a:off x="8826501" y="2059863"/>
            <a:ext cx="733425" cy="366713"/>
          </a:xfrm>
          <a:custGeom>
            <a:avLst/>
            <a:gdLst>
              <a:gd name="T0" fmla="*/ 0 w 734518"/>
              <a:gd name="T1" fmla="*/ 0 h 367259"/>
              <a:gd name="T2" fmla="*/ 733425 w 734518"/>
              <a:gd name="T3" fmla="*/ 0 h 367259"/>
              <a:gd name="T4" fmla="*/ 733425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92D050"/>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Auditory Processing (</a:t>
            </a:r>
            <a:r>
              <a:rPr lang="en-US" sz="900" i="1" dirty="0">
                <a:solidFill>
                  <a:schemeClr val="dk1">
                    <a:hueOff val="0"/>
                    <a:satOff val="0"/>
                    <a:lumOff val="0"/>
                    <a:alphaOff val="0"/>
                  </a:schemeClr>
                </a:solidFill>
              </a:rPr>
              <a:t>Ga</a:t>
            </a:r>
            <a:r>
              <a:rPr lang="en-US" sz="900" dirty="0">
                <a:solidFill>
                  <a:schemeClr val="dk1">
                    <a:hueOff val="0"/>
                    <a:satOff val="0"/>
                    <a:lumOff val="0"/>
                    <a:alphaOff val="0"/>
                  </a:schemeClr>
                </a:solidFill>
              </a:rPr>
              <a:t>)</a:t>
            </a:r>
          </a:p>
        </p:txBody>
      </p:sp>
      <p:sp>
        <p:nvSpPr>
          <p:cNvPr id="130" name="Freeform 129"/>
          <p:cNvSpPr>
            <a:spLocks noChangeArrowheads="1"/>
          </p:cNvSpPr>
          <p:nvPr/>
        </p:nvSpPr>
        <p:spPr bwMode="auto">
          <a:xfrm>
            <a:off x="9696451" y="2059863"/>
            <a:ext cx="733425" cy="366713"/>
          </a:xfrm>
          <a:custGeom>
            <a:avLst/>
            <a:gdLst>
              <a:gd name="T0" fmla="*/ 0 w 734518"/>
              <a:gd name="T1" fmla="*/ 0 h 367259"/>
              <a:gd name="T2" fmla="*/ 733425 w 734518"/>
              <a:gd name="T3" fmla="*/ 0 h 367259"/>
              <a:gd name="T4" fmla="*/ 733425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92D050"/>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Processing </a:t>
            </a:r>
          </a:p>
          <a:p>
            <a:pPr algn="ctr" defTabSz="266700">
              <a:lnSpc>
                <a:spcPct val="90000"/>
              </a:lnSpc>
              <a:spcAft>
                <a:spcPct val="35000"/>
              </a:spcAft>
              <a:defRPr/>
            </a:pPr>
            <a:r>
              <a:rPr lang="en-US" sz="900" dirty="0">
                <a:solidFill>
                  <a:schemeClr val="dk1">
                    <a:hueOff val="0"/>
                    <a:satOff val="0"/>
                    <a:lumOff val="0"/>
                    <a:alphaOff val="0"/>
                  </a:schemeClr>
                </a:solidFill>
              </a:rPr>
              <a:t>Speed (</a:t>
            </a:r>
            <a:r>
              <a:rPr lang="en-US" sz="900" i="1" dirty="0">
                <a:solidFill>
                  <a:schemeClr val="dk1">
                    <a:hueOff val="0"/>
                    <a:satOff val="0"/>
                    <a:lumOff val="0"/>
                    <a:alphaOff val="0"/>
                  </a:schemeClr>
                </a:solidFill>
              </a:rPr>
              <a:t>Gs</a:t>
            </a:r>
            <a:r>
              <a:rPr lang="en-US" sz="900" dirty="0">
                <a:solidFill>
                  <a:schemeClr val="dk1">
                    <a:hueOff val="0"/>
                    <a:satOff val="0"/>
                    <a:lumOff val="0"/>
                    <a:alphaOff val="0"/>
                  </a:schemeClr>
                </a:solidFill>
              </a:rPr>
              <a:t>)</a:t>
            </a:r>
          </a:p>
        </p:txBody>
      </p:sp>
      <p:sp>
        <p:nvSpPr>
          <p:cNvPr id="131" name="Freeform 130"/>
          <p:cNvSpPr/>
          <p:nvPr/>
        </p:nvSpPr>
        <p:spPr>
          <a:xfrm>
            <a:off x="9696451" y="259643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Perceptual speed (P)</a:t>
            </a:r>
          </a:p>
        </p:txBody>
      </p:sp>
      <p:sp>
        <p:nvSpPr>
          <p:cNvPr id="132" name="Freeform 131"/>
          <p:cNvSpPr/>
          <p:nvPr/>
        </p:nvSpPr>
        <p:spPr>
          <a:xfrm>
            <a:off x="9696451" y="3072688"/>
            <a:ext cx="733425"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Number facility (N)</a:t>
            </a:r>
          </a:p>
        </p:txBody>
      </p:sp>
      <p:cxnSp>
        <p:nvCxnSpPr>
          <p:cNvPr id="66" name="Straight Connector 65">
            <a:extLst>
              <a:ext uri="{C183D7F6-B498-43B3-948B-1728B52AA6E4}">
                <adec:decorative xmlns:adec="http://schemas.microsoft.com/office/drawing/2017/decorative" val="1"/>
              </a:ext>
            </a:extLst>
          </p:cNvPr>
          <p:cNvCxnSpPr/>
          <p:nvPr/>
        </p:nvCxnSpPr>
        <p:spPr>
          <a:xfrm>
            <a:off x="2141539" y="2420225"/>
            <a:ext cx="3175" cy="11160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a:off x="1770063" y="2601200"/>
            <a:ext cx="735012" cy="368300"/>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General science info. (K1)</a:t>
            </a:r>
          </a:p>
        </p:txBody>
      </p:sp>
      <p:sp>
        <p:nvSpPr>
          <p:cNvPr id="68" name="Freeform 67"/>
          <p:cNvSpPr/>
          <p:nvPr/>
        </p:nvSpPr>
        <p:spPr>
          <a:xfrm>
            <a:off x="1770063" y="3069513"/>
            <a:ext cx="735012"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Knowledge of culture (K2)</a:t>
            </a:r>
          </a:p>
        </p:txBody>
      </p:sp>
      <p:sp>
        <p:nvSpPr>
          <p:cNvPr id="69" name="Freeform 68"/>
          <p:cNvSpPr>
            <a:spLocks noChangeArrowheads="1"/>
          </p:cNvSpPr>
          <p:nvPr/>
        </p:nvSpPr>
        <p:spPr bwMode="auto">
          <a:xfrm>
            <a:off x="1770063" y="2064625"/>
            <a:ext cx="735012" cy="368300"/>
          </a:xfrm>
          <a:custGeom>
            <a:avLst/>
            <a:gdLst>
              <a:gd name="T0" fmla="*/ 0 w 734518"/>
              <a:gd name="T1" fmla="*/ 0 h 367259"/>
              <a:gd name="T2" fmla="*/ 735012 w 734518"/>
              <a:gd name="T3" fmla="*/ 0 h 367259"/>
              <a:gd name="T4" fmla="*/ 735012 w 734518"/>
              <a:gd name="T5" fmla="*/ 368300 h 367259"/>
              <a:gd name="T6" fmla="*/ 0 w 734518"/>
              <a:gd name="T7" fmla="*/ 368300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solidFill>
            <a:srgbClr val="D9D9D9"/>
          </a:solidFill>
          <a:ln w="9525">
            <a:solidFill>
              <a:schemeClr val="tx1"/>
            </a:solidFill>
            <a:miter lim="800000"/>
            <a:headEnd/>
            <a:tailEnd/>
          </a:ln>
          <a:effectLst>
            <a:outerShdw blurRad="63500" dist="23000" dir="5400000" rotWithShape="0">
              <a:srgbClr val="000000">
                <a:alpha val="34999"/>
              </a:srgbClr>
            </a:outerShdw>
          </a:effectLst>
          <a:scene3d>
            <a:camera prst="orthographicFront"/>
            <a:lightRig rig="threePt" dir="t"/>
          </a:scene3d>
          <a:sp3d>
            <a:bevelT/>
          </a:sp3d>
        </p:spPr>
        <p:txBody>
          <a:bodyPr lIns="3810" tIns="3810" rIns="3810" bIns="3810" anchor="ctr"/>
          <a:lstStyle/>
          <a:p>
            <a:pPr algn="ctr" defTabSz="266700">
              <a:lnSpc>
                <a:spcPct val="90000"/>
              </a:lnSpc>
              <a:spcAft>
                <a:spcPct val="35000"/>
              </a:spcAft>
              <a:defRPr/>
            </a:pPr>
            <a:r>
              <a:rPr lang="en-US" sz="900" dirty="0">
                <a:solidFill>
                  <a:schemeClr val="dk1">
                    <a:hueOff val="0"/>
                    <a:satOff val="0"/>
                    <a:lumOff val="0"/>
                    <a:alphaOff val="0"/>
                  </a:schemeClr>
                </a:solidFill>
              </a:rPr>
              <a:t>Domain-Specific </a:t>
            </a:r>
            <a:r>
              <a:rPr lang="en-US" sz="900" dirty="0" err="1">
                <a:solidFill>
                  <a:schemeClr val="dk1">
                    <a:hueOff val="0"/>
                    <a:satOff val="0"/>
                    <a:lumOff val="0"/>
                    <a:alphaOff val="0"/>
                  </a:schemeClr>
                </a:solidFill>
              </a:rPr>
              <a:t>Knw</a:t>
            </a:r>
            <a:r>
              <a:rPr lang="en-US" sz="900" dirty="0">
                <a:solidFill>
                  <a:schemeClr val="dk1">
                    <a:hueOff val="0"/>
                    <a:satOff val="0"/>
                    <a:lumOff val="0"/>
                    <a:alphaOff val="0"/>
                  </a:schemeClr>
                </a:solidFill>
              </a:rPr>
              <a:t>. (</a:t>
            </a:r>
            <a:r>
              <a:rPr lang="en-US" sz="900" i="1" dirty="0" err="1">
                <a:solidFill>
                  <a:schemeClr val="dk1">
                    <a:hueOff val="0"/>
                    <a:satOff val="0"/>
                    <a:lumOff val="0"/>
                    <a:alphaOff val="0"/>
                  </a:schemeClr>
                </a:solidFill>
              </a:rPr>
              <a:t>Gkn</a:t>
            </a:r>
            <a:r>
              <a:rPr lang="en-US" sz="900" dirty="0">
                <a:solidFill>
                  <a:schemeClr val="dk1">
                    <a:hueOff val="0"/>
                    <a:satOff val="0"/>
                    <a:lumOff val="0"/>
                    <a:alphaOff val="0"/>
                  </a:schemeClr>
                </a:solidFill>
              </a:rPr>
              <a:t>)</a:t>
            </a:r>
          </a:p>
        </p:txBody>
      </p:sp>
      <p:sp>
        <p:nvSpPr>
          <p:cNvPr id="107" name="Freeform 106"/>
          <p:cNvSpPr/>
          <p:nvPr/>
        </p:nvSpPr>
        <p:spPr>
          <a:xfrm>
            <a:off x="1776413" y="3514012"/>
            <a:ext cx="735012" cy="368300"/>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Geography ach. (A5)</a:t>
            </a:r>
          </a:p>
        </p:txBody>
      </p:sp>
      <p:sp>
        <p:nvSpPr>
          <p:cNvPr id="58" name="Freeform 57"/>
          <p:cNvSpPr/>
          <p:nvPr/>
        </p:nvSpPr>
        <p:spPr>
          <a:xfrm>
            <a:off x="4348163" y="2596438"/>
            <a:ext cx="735012" cy="365125"/>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Language development (LD)</a:t>
            </a:r>
          </a:p>
        </p:txBody>
      </p:sp>
      <p:sp>
        <p:nvSpPr>
          <p:cNvPr id="57" name="Freeform 56"/>
          <p:cNvSpPr>
            <a:spLocks noChangeArrowheads="1"/>
          </p:cNvSpPr>
          <p:nvPr/>
        </p:nvSpPr>
        <p:spPr bwMode="auto">
          <a:xfrm>
            <a:off x="6172201" y="3560050"/>
            <a:ext cx="766763" cy="366712"/>
          </a:xfrm>
          <a:custGeom>
            <a:avLst/>
            <a:gdLst>
              <a:gd name="T0" fmla="*/ 0 w 734518"/>
              <a:gd name="T1" fmla="*/ 0 h 367259"/>
              <a:gd name="T2" fmla="*/ 766763 w 734518"/>
              <a:gd name="T3" fmla="*/ 0 h 367259"/>
              <a:gd name="T4" fmla="*/ 766763 w 734518"/>
              <a:gd name="T5" fmla="*/ 366712 h 367259"/>
              <a:gd name="T6" fmla="*/ 0 w 734518"/>
              <a:gd name="T7" fmla="*/ 366712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noFill/>
          <a:ln w="9525">
            <a:solidFill>
              <a:schemeClr val="tx1"/>
            </a:solidFill>
            <a:miter lim="800000"/>
            <a:headEnd/>
            <a:tailEnd/>
          </a:ln>
        </p:spPr>
        <p:txBody>
          <a:bodyPr lIns="3810" tIns="3810" rIns="3810" bIns="3810" anchor="ctr"/>
          <a:lstStyle/>
          <a:p>
            <a:pPr algn="ctr" defTabSz="266700">
              <a:lnSpc>
                <a:spcPct val="90000"/>
              </a:lnSpc>
              <a:spcAft>
                <a:spcPct val="35000"/>
              </a:spcAft>
              <a:defRPr/>
            </a:pPr>
            <a:r>
              <a:rPr lang="en-US" sz="800" b="1" dirty="0">
                <a:solidFill>
                  <a:schemeClr val="dk1">
                    <a:hueOff val="0"/>
                    <a:satOff val="0"/>
                    <a:lumOff val="0"/>
                    <a:alphaOff val="0"/>
                  </a:schemeClr>
                </a:solidFill>
              </a:rPr>
              <a:t>Attentional control (AC)</a:t>
            </a:r>
          </a:p>
        </p:txBody>
      </p:sp>
      <p:sp>
        <p:nvSpPr>
          <p:cNvPr id="60" name="Freeform 59"/>
          <p:cNvSpPr>
            <a:spLocks noChangeArrowheads="1"/>
          </p:cNvSpPr>
          <p:nvPr/>
        </p:nvSpPr>
        <p:spPr bwMode="auto">
          <a:xfrm>
            <a:off x="8839201" y="3102850"/>
            <a:ext cx="735013" cy="368300"/>
          </a:xfrm>
          <a:custGeom>
            <a:avLst/>
            <a:gdLst>
              <a:gd name="T0" fmla="*/ 0 w 734518"/>
              <a:gd name="T1" fmla="*/ 0 h 367259"/>
              <a:gd name="T2" fmla="*/ 735013 w 734518"/>
              <a:gd name="T3" fmla="*/ 0 h 367259"/>
              <a:gd name="T4" fmla="*/ 735013 w 734518"/>
              <a:gd name="T5" fmla="*/ 368300 h 367259"/>
              <a:gd name="T6" fmla="*/ 0 w 734518"/>
              <a:gd name="T7" fmla="*/ 368300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noFill/>
          <a:ln w="9525">
            <a:solidFill>
              <a:schemeClr val="tx1"/>
            </a:solidFill>
            <a:miter lim="800000"/>
            <a:headEnd/>
            <a:tailEnd/>
          </a:ln>
        </p:spPr>
        <p:txBody>
          <a:bodyPr lIns="3810" tIns="3810" rIns="3810" bIns="3810" anchor="ctr"/>
          <a:lstStyle/>
          <a:p>
            <a:pPr algn="ctr" defTabSz="266700">
              <a:lnSpc>
                <a:spcPct val="90000"/>
              </a:lnSpc>
              <a:spcAft>
                <a:spcPct val="35000"/>
              </a:spcAft>
              <a:defRPr/>
            </a:pPr>
            <a:r>
              <a:rPr lang="en-US" sz="800" b="1" dirty="0">
                <a:solidFill>
                  <a:schemeClr val="dk1">
                    <a:hueOff val="0"/>
                    <a:satOff val="0"/>
                    <a:lumOff val="0"/>
                    <a:alphaOff val="0"/>
                  </a:schemeClr>
                </a:solidFill>
              </a:rPr>
              <a:t>Memory for sound patterns (UM)</a:t>
            </a:r>
          </a:p>
        </p:txBody>
      </p:sp>
      <p:sp>
        <p:nvSpPr>
          <p:cNvPr id="62" name="Freeform 61"/>
          <p:cNvSpPr>
            <a:spLocks noChangeArrowheads="1"/>
          </p:cNvSpPr>
          <p:nvPr/>
        </p:nvSpPr>
        <p:spPr bwMode="auto">
          <a:xfrm>
            <a:off x="7034214" y="5003088"/>
            <a:ext cx="733425" cy="366713"/>
          </a:xfrm>
          <a:custGeom>
            <a:avLst/>
            <a:gdLst>
              <a:gd name="T0" fmla="*/ 0 w 734518"/>
              <a:gd name="T1" fmla="*/ 0 h 367259"/>
              <a:gd name="T2" fmla="*/ 733425 w 734518"/>
              <a:gd name="T3" fmla="*/ 0 h 367259"/>
              <a:gd name="T4" fmla="*/ 733425 w 734518"/>
              <a:gd name="T5" fmla="*/ 366713 h 367259"/>
              <a:gd name="T6" fmla="*/ 0 w 734518"/>
              <a:gd name="T7" fmla="*/ 366713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noFill/>
          <a:ln w="9525">
            <a:solidFill>
              <a:schemeClr val="tx1"/>
            </a:solidFill>
            <a:miter lim="800000"/>
            <a:headEnd/>
            <a:tailEnd/>
          </a:ln>
        </p:spPr>
        <p:txBody>
          <a:bodyPr lIns="3810" tIns="3810" rIns="3810" bIns="3810" anchor="ctr"/>
          <a:lstStyle/>
          <a:p>
            <a:pPr algn="ctr" defTabSz="266700">
              <a:lnSpc>
                <a:spcPct val="90000"/>
              </a:lnSpc>
              <a:spcAft>
                <a:spcPct val="35000"/>
              </a:spcAft>
              <a:defRPr/>
            </a:pPr>
            <a:r>
              <a:rPr lang="en-US" sz="800" b="1" dirty="0">
                <a:solidFill>
                  <a:schemeClr val="dk1">
                    <a:hueOff val="0"/>
                    <a:satOff val="0"/>
                    <a:lumOff val="0"/>
                    <a:alphaOff val="0"/>
                  </a:schemeClr>
                </a:solidFill>
              </a:rPr>
              <a:t>Word fluency (FW)</a:t>
            </a:r>
          </a:p>
        </p:txBody>
      </p:sp>
      <p:sp>
        <p:nvSpPr>
          <p:cNvPr id="65" name="Freeform 64"/>
          <p:cNvSpPr/>
          <p:nvPr/>
        </p:nvSpPr>
        <p:spPr>
          <a:xfrm>
            <a:off x="3462338" y="3539413"/>
            <a:ext cx="735012"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Verbal (print) lang. comp. (V)</a:t>
            </a:r>
          </a:p>
        </p:txBody>
      </p:sp>
      <p:sp>
        <p:nvSpPr>
          <p:cNvPr id="64" name="Freeform 63"/>
          <p:cNvSpPr/>
          <p:nvPr/>
        </p:nvSpPr>
        <p:spPr>
          <a:xfrm>
            <a:off x="7034213" y="3558463"/>
            <a:ext cx="735012"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solidFill>
              <a:schemeClr val="tx1"/>
            </a:solid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r>
              <a:rPr lang="en-US" sz="800" dirty="0"/>
              <a:t>Ideational fluency (FI)</a:t>
            </a:r>
          </a:p>
        </p:txBody>
      </p:sp>
      <p:sp>
        <p:nvSpPr>
          <p:cNvPr id="74" name="Freeform 73">
            <a:extLst>
              <a:ext uri="{C183D7F6-B498-43B3-948B-1728B52AA6E4}">
                <adec:decorative xmlns:adec="http://schemas.microsoft.com/office/drawing/2017/decorative" val="1"/>
              </a:ext>
            </a:extLst>
          </p:cNvPr>
          <p:cNvSpPr/>
          <p:nvPr/>
        </p:nvSpPr>
        <p:spPr>
          <a:xfrm>
            <a:off x="7034213" y="4520488"/>
            <a:ext cx="735012" cy="366713"/>
          </a:xfrm>
          <a:custGeom>
            <a:avLst/>
            <a:gdLst>
              <a:gd name="connsiteX0" fmla="*/ 0 w 734518"/>
              <a:gd name="connsiteY0" fmla="*/ 0 h 367259"/>
              <a:gd name="connsiteX1" fmla="*/ 734518 w 734518"/>
              <a:gd name="connsiteY1" fmla="*/ 0 h 367259"/>
              <a:gd name="connsiteX2" fmla="*/ 734518 w 734518"/>
              <a:gd name="connsiteY2" fmla="*/ 367259 h 367259"/>
              <a:gd name="connsiteX3" fmla="*/ 0 w 734518"/>
              <a:gd name="connsiteY3" fmla="*/ 367259 h 367259"/>
              <a:gd name="connsiteX4" fmla="*/ 0 w 734518"/>
              <a:gd name="connsiteY4" fmla="*/ 0 h 36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18" h="367259">
                <a:moveTo>
                  <a:pt x="0" y="0"/>
                </a:moveTo>
                <a:lnTo>
                  <a:pt x="734518" y="0"/>
                </a:lnTo>
                <a:lnTo>
                  <a:pt x="734518" y="367259"/>
                </a:lnTo>
                <a:lnTo>
                  <a:pt x="0" y="367259"/>
                </a:lnTo>
                <a:lnTo>
                  <a:pt x="0" y="0"/>
                </a:lnTo>
                <a:close/>
              </a:path>
            </a:pathLst>
          </a:custGeom>
          <a:solidFill>
            <a:schemeClr val="bg1"/>
          </a:solidFill>
          <a:ln>
            <a:noFill/>
          </a:ln>
          <a:effectLst/>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3810" tIns="3810" rIns="3810" bIns="3810" spcCol="1270" anchor="ctr"/>
          <a:lstStyle/>
          <a:p>
            <a:pPr algn="ctr" defTabSz="266700">
              <a:lnSpc>
                <a:spcPct val="90000"/>
              </a:lnSpc>
              <a:spcAft>
                <a:spcPct val="35000"/>
              </a:spcAft>
              <a:defRPr/>
            </a:pPr>
            <a:endParaRPr lang="en-US" sz="800" dirty="0"/>
          </a:p>
        </p:txBody>
      </p:sp>
      <p:sp>
        <p:nvSpPr>
          <p:cNvPr id="100" name="Freeform 99"/>
          <p:cNvSpPr>
            <a:spLocks noChangeArrowheads="1"/>
          </p:cNvSpPr>
          <p:nvPr/>
        </p:nvSpPr>
        <p:spPr bwMode="auto">
          <a:xfrm>
            <a:off x="7034213" y="4520488"/>
            <a:ext cx="735012" cy="366713"/>
          </a:xfrm>
          <a:custGeom>
            <a:avLst/>
            <a:gdLst>
              <a:gd name="T0" fmla="*/ 0 w 734518"/>
              <a:gd name="T1" fmla="*/ 0 h 367259"/>
              <a:gd name="T2" fmla="*/ 735013 w 734518"/>
              <a:gd name="T3" fmla="*/ 0 h 367259"/>
              <a:gd name="T4" fmla="*/ 735013 w 734518"/>
              <a:gd name="T5" fmla="*/ 366712 h 367259"/>
              <a:gd name="T6" fmla="*/ 0 w 734518"/>
              <a:gd name="T7" fmla="*/ 366712 h 367259"/>
              <a:gd name="T8" fmla="*/ 0 w 734518"/>
              <a:gd name="T9" fmla="*/ 0 h 367259"/>
              <a:gd name="T10" fmla="*/ 0 60000 65536"/>
              <a:gd name="T11" fmla="*/ 0 60000 65536"/>
              <a:gd name="T12" fmla="*/ 0 60000 65536"/>
              <a:gd name="T13" fmla="*/ 0 60000 65536"/>
              <a:gd name="T14" fmla="*/ 0 60000 65536"/>
              <a:gd name="T15" fmla="*/ 0 w 734518"/>
              <a:gd name="T16" fmla="*/ 0 h 367259"/>
              <a:gd name="T17" fmla="*/ 734518 w 734518"/>
              <a:gd name="T18" fmla="*/ 367259 h 367259"/>
            </a:gdLst>
            <a:ahLst/>
            <a:cxnLst>
              <a:cxn ang="T10">
                <a:pos x="T0" y="T1"/>
              </a:cxn>
              <a:cxn ang="T11">
                <a:pos x="T2" y="T3"/>
              </a:cxn>
              <a:cxn ang="T12">
                <a:pos x="T4" y="T5"/>
              </a:cxn>
              <a:cxn ang="T13">
                <a:pos x="T6" y="T7"/>
              </a:cxn>
              <a:cxn ang="T14">
                <a:pos x="T8" y="T9"/>
              </a:cxn>
            </a:cxnLst>
            <a:rect l="T15" t="T16" r="T17" b="T18"/>
            <a:pathLst>
              <a:path w="734518" h="367259">
                <a:moveTo>
                  <a:pt x="0" y="0"/>
                </a:moveTo>
                <a:lnTo>
                  <a:pt x="734518" y="0"/>
                </a:lnTo>
                <a:lnTo>
                  <a:pt x="734518" y="367259"/>
                </a:lnTo>
                <a:lnTo>
                  <a:pt x="0" y="367259"/>
                </a:lnTo>
                <a:lnTo>
                  <a:pt x="0" y="0"/>
                </a:lnTo>
                <a:close/>
              </a:path>
            </a:pathLst>
          </a:custGeom>
          <a:noFill/>
          <a:ln w="9525">
            <a:solidFill>
              <a:schemeClr val="tx1"/>
            </a:solidFill>
            <a:miter lim="800000"/>
            <a:headEnd/>
            <a:tailEnd/>
          </a:ln>
        </p:spPr>
        <p:txBody>
          <a:bodyPr lIns="3810" tIns="3810" rIns="3810" bIns="3810" anchor="ctr"/>
          <a:lstStyle/>
          <a:p>
            <a:pPr algn="ctr" defTabSz="266700">
              <a:lnSpc>
                <a:spcPct val="90000"/>
              </a:lnSpc>
              <a:spcAft>
                <a:spcPct val="35000"/>
              </a:spcAft>
              <a:defRPr/>
            </a:pPr>
            <a:r>
              <a:rPr lang="en-US" sz="800" b="1" dirty="0">
                <a:solidFill>
                  <a:schemeClr val="dk1">
                    <a:hueOff val="0"/>
                    <a:satOff val="0"/>
                    <a:lumOff val="0"/>
                    <a:alphaOff val="0"/>
                  </a:schemeClr>
                </a:solidFill>
              </a:rPr>
              <a:t>Speed of lexical access (LA)  </a:t>
            </a:r>
          </a:p>
        </p:txBody>
      </p:sp>
      <p:sp>
        <p:nvSpPr>
          <p:cNvPr id="33859" name="Rectangle 67"/>
          <p:cNvSpPr>
            <a:spLocks noGrp="1" noChangeArrowheads="1"/>
          </p:cNvSpPr>
          <p:nvPr>
            <p:ph type="title" idx="4294967295"/>
          </p:nvPr>
        </p:nvSpPr>
        <p:spPr bwMode="auto">
          <a:xfrm>
            <a:off x="132304" y="770946"/>
            <a:ext cx="5504648" cy="45922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Calibri" charset="0"/>
                <a:ea typeface="ＭＳ Ｐゴシック" charset="0"/>
                <a:cs typeface="+mn-cs"/>
              </a:rPr>
              <a:t>CHC Theory</a:t>
            </a:r>
          </a:p>
        </p:txBody>
      </p:sp>
    </p:spTree>
    <p:extLst>
      <p:ext uri="{BB962C8B-B14F-4D97-AF65-F5344CB8AC3E}">
        <p14:creationId xmlns:p14="http://schemas.microsoft.com/office/powerpoint/2010/main" val="284996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31058" y="338328"/>
            <a:ext cx="9950103" cy="687742"/>
          </a:xfrm>
        </p:spPr>
        <p:txBody>
          <a:bodyPr>
            <a:normAutofit/>
          </a:bodyPr>
          <a:lstStyle/>
          <a:p>
            <a:pPr algn="ctr"/>
            <a:r>
              <a:rPr lang="en-US" dirty="0"/>
              <a:t>Assessment of Adaptive Behavior</a:t>
            </a:r>
          </a:p>
        </p:txBody>
      </p:sp>
      <p:sp>
        <p:nvSpPr>
          <p:cNvPr id="29699" name="Rectangle 3" descr="Rectangle: Click to edit Master text styles&#10;Second level&#10;Third level&#10;Fourth level&#10;Fifth level"/>
          <p:cNvSpPr>
            <a:spLocks noGrp="1" noChangeArrowheads="1"/>
          </p:cNvSpPr>
          <p:nvPr>
            <p:ph type="body" idx="1"/>
          </p:nvPr>
        </p:nvSpPr>
        <p:spPr>
          <a:xfrm>
            <a:off x="1077362" y="1188720"/>
            <a:ext cx="9950103" cy="5559552"/>
          </a:xfrm>
        </p:spPr>
        <p:txBody>
          <a:bodyPr>
            <a:normAutofit/>
          </a:bodyPr>
          <a:lstStyle/>
          <a:p>
            <a:pPr>
              <a:buFontTx/>
              <a:buNone/>
            </a:pPr>
            <a:r>
              <a:rPr lang="en-US" dirty="0"/>
              <a:t>    </a:t>
            </a:r>
            <a:r>
              <a:rPr lang="en-US" sz="2800" dirty="0"/>
              <a:t>Adaptive behavior refers to the effectiveness or degree to which individuals meet the standards of personal independence and social responsibility expected for age and cultural groups. How they respond to the day-to-day demands of life relevant to someone their age.</a:t>
            </a:r>
            <a:endParaRPr lang="en-US" sz="2600" dirty="0"/>
          </a:p>
        </p:txBody>
      </p:sp>
    </p:spTree>
    <p:extLst>
      <p:ext uri="{BB962C8B-B14F-4D97-AF65-F5344CB8AC3E}">
        <p14:creationId xmlns:p14="http://schemas.microsoft.com/office/powerpoint/2010/main" val="4142489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20948" y="304800"/>
            <a:ext cx="9950103" cy="551410"/>
          </a:xfrm>
        </p:spPr>
        <p:txBody>
          <a:bodyPr>
            <a:noAutofit/>
          </a:bodyPr>
          <a:lstStyle/>
          <a:p>
            <a:r>
              <a:rPr lang="en-US" dirty="0"/>
              <a:t>Assessment of Adaptive Behavior, continued</a:t>
            </a:r>
          </a:p>
        </p:txBody>
      </p:sp>
      <p:sp>
        <p:nvSpPr>
          <p:cNvPr id="29699" name="Rectangle 3" descr="Rectangle: Click to edit Master text styles&#10;Second level&#10;Third level&#10;Fourth level&#10;Fifth level"/>
          <p:cNvSpPr>
            <a:spLocks noGrp="1" noChangeArrowheads="1"/>
          </p:cNvSpPr>
          <p:nvPr>
            <p:ph type="body" idx="1"/>
          </p:nvPr>
        </p:nvSpPr>
        <p:spPr>
          <a:xfrm>
            <a:off x="981456" y="1182624"/>
            <a:ext cx="7772400" cy="4114800"/>
          </a:xfrm>
        </p:spPr>
        <p:txBody>
          <a:bodyPr>
            <a:normAutofit lnSpcReduction="10000"/>
          </a:bodyPr>
          <a:lstStyle/>
          <a:p>
            <a:pPr>
              <a:buFontTx/>
              <a:buNone/>
            </a:pPr>
            <a:r>
              <a:rPr lang="en-US" dirty="0"/>
              <a:t>	</a:t>
            </a:r>
            <a:r>
              <a:rPr lang="en-US" sz="2800" dirty="0"/>
              <a:t>Must be conducted when it is suspected that the student may be affected by an Intellectual Disability. </a:t>
            </a:r>
          </a:p>
          <a:p>
            <a:pPr>
              <a:buFontTx/>
              <a:buNone/>
            </a:pPr>
            <a:endParaRPr lang="en-US" sz="2800" dirty="0"/>
          </a:p>
          <a:p>
            <a:pPr>
              <a:buFontTx/>
              <a:buNone/>
            </a:pPr>
            <a:r>
              <a:rPr lang="en-US" sz="2800" dirty="0">
                <a:solidFill>
                  <a:srgbClr val="C00000"/>
                </a:solidFill>
              </a:rPr>
              <a:t>“…a student’s performance falls -1.5 standard deviations from the mean of a test of intellectual ability, existing concurrently with deficits in adaptive behavior.”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133600" y="228600"/>
            <a:ext cx="7772400" cy="786384"/>
          </a:xfrm>
        </p:spPr>
        <p:txBody>
          <a:bodyPr>
            <a:normAutofit/>
          </a:bodyPr>
          <a:lstStyle/>
          <a:p>
            <a:pPr algn="ctr"/>
            <a:r>
              <a:rPr lang="en-US" dirty="0"/>
              <a:t>Domains of Adaptive Behavior</a:t>
            </a:r>
          </a:p>
        </p:txBody>
      </p:sp>
      <p:sp>
        <p:nvSpPr>
          <p:cNvPr id="30724" name="Rectangle 4" descr="Rectangle: Click to edit Master text styles&#10;Second level&#10;Third level&#10;Fourth level&#10;Fifth level"/>
          <p:cNvSpPr>
            <a:spLocks noGrp="1" noChangeArrowheads="1"/>
          </p:cNvSpPr>
          <p:nvPr>
            <p:ph type="body" sz="half" idx="1"/>
          </p:nvPr>
        </p:nvSpPr>
        <p:spPr>
          <a:xfrm>
            <a:off x="1077362" y="1371600"/>
            <a:ext cx="4942438" cy="4805363"/>
          </a:xfrm>
        </p:spPr>
        <p:txBody>
          <a:bodyPr>
            <a:normAutofit/>
          </a:bodyPr>
          <a:lstStyle/>
          <a:p>
            <a:r>
              <a:rPr lang="en-US" sz="2800" dirty="0"/>
              <a:t>Communication Skills</a:t>
            </a:r>
          </a:p>
          <a:p>
            <a:r>
              <a:rPr lang="en-US" sz="2800" dirty="0"/>
              <a:t>Community Use</a:t>
            </a:r>
          </a:p>
          <a:p>
            <a:r>
              <a:rPr lang="en-US" sz="2800" dirty="0"/>
              <a:t>Self-Direction</a:t>
            </a:r>
          </a:p>
          <a:p>
            <a:r>
              <a:rPr lang="en-US" sz="2800" dirty="0"/>
              <a:t>Health and Safety</a:t>
            </a:r>
          </a:p>
          <a:p>
            <a:r>
              <a:rPr lang="en-US" sz="2800" dirty="0"/>
              <a:t>Academic skills</a:t>
            </a:r>
          </a:p>
        </p:txBody>
      </p:sp>
      <p:sp>
        <p:nvSpPr>
          <p:cNvPr id="30725" name="Rectangle 5" descr="Rectangle: Click to edit Master text styles&#10;Second level&#10;Third level&#10;Fourth level&#10;Fifth level"/>
          <p:cNvSpPr>
            <a:spLocks noGrp="1" noChangeArrowheads="1"/>
          </p:cNvSpPr>
          <p:nvPr>
            <p:ph type="body" sz="half" idx="2"/>
          </p:nvPr>
        </p:nvSpPr>
        <p:spPr>
          <a:xfrm>
            <a:off x="6172200" y="1371601"/>
            <a:ext cx="4855265" cy="4805362"/>
          </a:xfrm>
        </p:spPr>
        <p:txBody>
          <a:bodyPr>
            <a:normAutofit/>
          </a:bodyPr>
          <a:lstStyle/>
          <a:p>
            <a:r>
              <a:rPr lang="en-US" sz="2800" dirty="0"/>
              <a:t>Self-Care</a:t>
            </a:r>
          </a:p>
          <a:p>
            <a:r>
              <a:rPr lang="en-US" sz="2800" dirty="0"/>
              <a:t>Home Living</a:t>
            </a:r>
          </a:p>
          <a:p>
            <a:r>
              <a:rPr lang="en-US" sz="2800" dirty="0"/>
              <a:t>Social Skills</a:t>
            </a:r>
          </a:p>
          <a:p>
            <a:r>
              <a:rPr lang="en-US" sz="2800" dirty="0"/>
              <a:t>Leisure</a:t>
            </a:r>
          </a:p>
          <a:p>
            <a:r>
              <a:rPr lang="en-US" sz="2800" dirty="0"/>
              <a:t>Work  Skills</a:t>
            </a:r>
          </a:p>
          <a:p>
            <a:r>
              <a:rPr lang="en-US" sz="2800" dirty="0"/>
              <a:t>Maladaptive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67634" y="336386"/>
            <a:ext cx="9950103" cy="660310"/>
          </a:xfrm>
        </p:spPr>
        <p:txBody>
          <a:bodyPr>
            <a:normAutofit/>
          </a:bodyPr>
          <a:lstStyle/>
          <a:p>
            <a:pPr algn="ctr"/>
            <a:r>
              <a:rPr lang="en-US" dirty="0"/>
              <a:t>Adaptive Behavior Assessments</a:t>
            </a:r>
          </a:p>
        </p:txBody>
      </p:sp>
      <p:sp>
        <p:nvSpPr>
          <p:cNvPr id="32771" name="Rectangle 3" descr="Rectangle: Click to edit Master text styles&#10;Second level&#10;Third level&#10;Fourth level&#10;Fifth level"/>
          <p:cNvSpPr>
            <a:spLocks noGrp="1" noChangeArrowheads="1"/>
          </p:cNvSpPr>
          <p:nvPr>
            <p:ph type="body" idx="1"/>
          </p:nvPr>
        </p:nvSpPr>
        <p:spPr>
          <a:xfrm>
            <a:off x="1478889" y="1639824"/>
            <a:ext cx="8927592" cy="4114800"/>
          </a:xfrm>
        </p:spPr>
        <p:txBody>
          <a:bodyPr>
            <a:normAutofit/>
          </a:bodyPr>
          <a:lstStyle/>
          <a:p>
            <a:r>
              <a:rPr lang="en-US" sz="2800" dirty="0"/>
              <a:t>Scales of Independent Behavior - Revised (SIB-R)</a:t>
            </a:r>
          </a:p>
          <a:p>
            <a:r>
              <a:rPr lang="en-US" sz="2800" dirty="0"/>
              <a:t>Vineland Adaptive Behavior Scales – II (VABS-II)</a:t>
            </a:r>
          </a:p>
          <a:p>
            <a:r>
              <a:rPr lang="en-US" sz="2800" dirty="0"/>
              <a:t>Adaptive Behavior Assessment System – II (ABAS-3)</a:t>
            </a:r>
          </a:p>
          <a:p>
            <a:r>
              <a:rPr lang="en-US" sz="2800" dirty="0"/>
              <a:t>Diagnostic Adaptive Behavior Scale (DABS)</a:t>
            </a:r>
          </a:p>
          <a:p>
            <a:r>
              <a:rPr lang="en-US" sz="2800" dirty="0"/>
              <a:t>School Function Assessment (SFA)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10768"/>
          </a:xfrm>
          <a:noFill/>
          <a:ln/>
        </p:spPr>
        <p:txBody>
          <a:bodyPr>
            <a:normAutofit/>
          </a:bodyPr>
          <a:lstStyle/>
          <a:p>
            <a:pPr algn="ctr"/>
            <a:r>
              <a:rPr lang="en-US" dirty="0"/>
              <a:t>Considerations</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lnSpcReduction="10000"/>
          </a:bodyPr>
          <a:lstStyle/>
          <a:p>
            <a:r>
              <a:rPr lang="en-US" sz="3000" dirty="0"/>
              <a:t>Often inadequately normed</a:t>
            </a:r>
          </a:p>
          <a:p>
            <a:r>
              <a:rPr lang="en-US" sz="3000" dirty="0"/>
              <a:t>Often inappropriately administered </a:t>
            </a:r>
          </a:p>
          <a:p>
            <a:r>
              <a:rPr lang="en-US" sz="3000" dirty="0"/>
              <a:t>Poor interrater agreement</a:t>
            </a:r>
          </a:p>
          <a:p>
            <a:pPr marL="731520" lvl="1" indent="-457200">
              <a:buFont typeface="Arial" panose="020B0604020202020204" pitchFamily="34" charset="0"/>
              <a:buChar char="•"/>
            </a:pPr>
            <a:r>
              <a:rPr lang="en-US" sz="3000" b="0" dirty="0"/>
              <a:t>Items difficult to interpret or understand  </a:t>
            </a:r>
          </a:p>
          <a:p>
            <a:pPr marL="731520" lvl="1" indent="-457200">
              <a:buFont typeface="Arial" panose="020B0604020202020204" pitchFamily="34" charset="0"/>
              <a:buChar char="•"/>
            </a:pPr>
            <a:r>
              <a:rPr lang="en-US" sz="3000" b="0" dirty="0"/>
              <a:t>Subjective rating criteria</a:t>
            </a:r>
          </a:p>
          <a:p>
            <a:pPr marL="731520" lvl="1" indent="-457200">
              <a:buFont typeface="Arial" panose="020B0604020202020204" pitchFamily="34" charset="0"/>
              <a:buChar char="•"/>
            </a:pPr>
            <a:r>
              <a:rPr lang="en-US" sz="3000" b="0" dirty="0"/>
              <a:t>One or both raters not sufficiently familiar with the  individual </a:t>
            </a:r>
          </a:p>
          <a:p>
            <a:pPr>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10768"/>
          </a:xfrm>
          <a:noFill/>
          <a:ln/>
        </p:spPr>
        <p:txBody>
          <a:bodyPr>
            <a:normAutofit fontScale="90000"/>
          </a:bodyPr>
          <a:lstStyle/>
          <a:p>
            <a:pPr algn="ctr"/>
            <a:r>
              <a:rPr lang="en-US" dirty="0"/>
              <a:t>Questions We Might Ask About Elwood</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a:bodyPr>
          <a:lstStyle/>
          <a:p>
            <a:pPr marL="0" indent="0">
              <a:buNone/>
            </a:pPr>
            <a:r>
              <a:rPr lang="en-US" sz="2800" dirty="0"/>
              <a:t>What is Elwood's overall level of adaptive behavior?</a:t>
            </a:r>
          </a:p>
          <a:p>
            <a:pPr marL="0" indent="0">
              <a:buNone/>
            </a:pPr>
            <a:endParaRPr lang="en-US" sz="2800" dirty="0"/>
          </a:p>
          <a:p>
            <a:pPr marL="0" indent="0">
              <a:buNone/>
            </a:pPr>
            <a:r>
              <a:rPr lang="en-US" sz="2800" dirty="0"/>
              <a:t>Does Elwood demonstrate any relative strengths within his adaptive behavior profile?</a:t>
            </a:r>
          </a:p>
          <a:p>
            <a:pPr marL="0" indent="0">
              <a:buNone/>
            </a:pPr>
            <a:endParaRPr lang="en-US" sz="2800" b="1" dirty="0"/>
          </a:p>
          <a:p>
            <a:pPr marL="0" indent="0">
              <a:buNone/>
            </a:pPr>
            <a:r>
              <a:rPr lang="en-US" sz="2800" dirty="0"/>
              <a:t>What skills need to be developed in order for Elwood to progress within the adaptive behavior continuum? </a:t>
            </a:r>
            <a:endParaRPr lang="en-US" sz="1600" dirty="0"/>
          </a:p>
        </p:txBody>
      </p:sp>
    </p:spTree>
    <p:extLst>
      <p:ext uri="{BB962C8B-B14F-4D97-AF65-F5344CB8AC3E}">
        <p14:creationId xmlns:p14="http://schemas.microsoft.com/office/powerpoint/2010/main" val="375432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8EED-C561-4C99-C38B-C3FC7A02260B}"/>
              </a:ext>
            </a:extLst>
          </p:cNvPr>
          <p:cNvSpPr>
            <a:spLocks noGrp="1"/>
          </p:cNvSpPr>
          <p:nvPr>
            <p:ph type="title"/>
          </p:nvPr>
        </p:nvSpPr>
        <p:spPr>
          <a:xfrm>
            <a:off x="1077362" y="446114"/>
            <a:ext cx="9950103" cy="715174"/>
          </a:xfrm>
        </p:spPr>
        <p:txBody>
          <a:bodyPr>
            <a:normAutofit/>
          </a:bodyPr>
          <a:lstStyle/>
          <a:p>
            <a:r>
              <a:rPr lang="en-US" dirty="0"/>
              <a:t>Tests of Cognitive Ability </a:t>
            </a:r>
          </a:p>
        </p:txBody>
      </p:sp>
      <p:sp>
        <p:nvSpPr>
          <p:cNvPr id="3" name="Content Placeholder 2">
            <a:extLst>
              <a:ext uri="{FF2B5EF4-FFF2-40B4-BE49-F238E27FC236}">
                <a16:creationId xmlns:a16="http://schemas.microsoft.com/office/drawing/2014/main" id="{D6CC6372-1E28-9048-5877-ACAA79C9A49E}"/>
              </a:ext>
            </a:extLst>
          </p:cNvPr>
          <p:cNvSpPr>
            <a:spLocks noGrp="1"/>
          </p:cNvSpPr>
          <p:nvPr>
            <p:ph idx="1"/>
          </p:nvPr>
        </p:nvSpPr>
        <p:spPr>
          <a:xfrm>
            <a:off x="1077362" y="1316736"/>
            <a:ext cx="9950103" cy="4624094"/>
          </a:xfrm>
        </p:spPr>
        <p:txBody>
          <a:bodyPr>
            <a:normAutofit/>
          </a:bodyPr>
          <a:lstStyle/>
          <a:p>
            <a:r>
              <a:rPr lang="en-US" sz="2800" dirty="0"/>
              <a:t>Woodcock-Johnson Tests of Cognitive Ability (WJIV)</a:t>
            </a:r>
          </a:p>
          <a:p>
            <a:r>
              <a:rPr lang="en-US" sz="2800" dirty="0"/>
              <a:t>Weschler Intelligence scales for Children (WISC-V)</a:t>
            </a:r>
          </a:p>
          <a:p>
            <a:r>
              <a:rPr lang="en-US" sz="2800" dirty="0"/>
              <a:t>Stanford Binet (SB5)</a:t>
            </a:r>
          </a:p>
          <a:p>
            <a:r>
              <a:rPr lang="en-US" sz="2800" dirty="0"/>
              <a:t>Universal Nonverbal Intelligence Test (UNIT 2)</a:t>
            </a:r>
          </a:p>
          <a:p>
            <a:r>
              <a:rPr lang="en-US" sz="2800" dirty="0"/>
              <a:t>Test of Nonverbal Intelligence (TONI)</a:t>
            </a:r>
          </a:p>
          <a:p>
            <a:r>
              <a:rPr lang="en-US" sz="2800" dirty="0"/>
              <a:t>Comprehensive Test of Nonverbal Intelligence (CTONI)</a:t>
            </a:r>
          </a:p>
          <a:p>
            <a:r>
              <a:rPr lang="en-US" sz="2800" dirty="0"/>
              <a:t>Differential Ability Scales – II (DAS-II)</a:t>
            </a:r>
          </a:p>
        </p:txBody>
      </p:sp>
    </p:spTree>
    <p:extLst>
      <p:ext uri="{BB962C8B-B14F-4D97-AF65-F5344CB8AC3E}">
        <p14:creationId xmlns:p14="http://schemas.microsoft.com/office/powerpoint/2010/main" val="661981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38200"/>
          </a:xfrm>
          <a:noFill/>
          <a:ln/>
        </p:spPr>
        <p:txBody>
          <a:bodyPr>
            <a:normAutofit/>
          </a:bodyPr>
          <a:lstStyle/>
          <a:p>
            <a:pPr algn="ctr"/>
            <a:r>
              <a:rPr lang="en-US" dirty="0"/>
              <a:t>Additional Considerations</a:t>
            </a:r>
          </a:p>
        </p:txBody>
      </p:sp>
      <p:sp>
        <p:nvSpPr>
          <p:cNvPr id="15365" name="Rectangle 5" descr="Rectangle: Click to edit Master text styles&#10;Second level&#10;Third level&#10;Fourth level&#10;Fifth level"/>
          <p:cNvSpPr>
            <a:spLocks noGrp="1" noChangeArrowheads="1"/>
          </p:cNvSpPr>
          <p:nvPr>
            <p:ph type="body" idx="1"/>
          </p:nvPr>
        </p:nvSpPr>
        <p:spPr>
          <a:xfrm>
            <a:off x="1120948" y="1672243"/>
            <a:ext cx="9950103" cy="3513514"/>
          </a:xfrm>
          <a:noFill/>
          <a:ln/>
        </p:spPr>
        <p:txBody>
          <a:bodyPr>
            <a:normAutofit/>
          </a:bodyPr>
          <a:lstStyle/>
          <a:p>
            <a:r>
              <a:rPr lang="en-US" sz="2800" dirty="0"/>
              <a:t>Reliability</a:t>
            </a:r>
          </a:p>
          <a:p>
            <a:r>
              <a:rPr lang="en-US" sz="2800" dirty="0"/>
              <a:t>Scores provided</a:t>
            </a:r>
          </a:p>
          <a:p>
            <a:r>
              <a:rPr lang="en-US" sz="2800" dirty="0"/>
              <a:t>Breadth of coverage</a:t>
            </a:r>
          </a:p>
          <a:p>
            <a:r>
              <a:rPr lang="en-US" sz="2800" dirty="0"/>
              <a:t>Theoretical underpinnings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10768"/>
          </a:xfrm>
          <a:noFill/>
          <a:ln/>
        </p:spPr>
        <p:txBody>
          <a:bodyPr>
            <a:normAutofit/>
          </a:bodyPr>
          <a:lstStyle/>
          <a:p>
            <a:pPr algn="ctr"/>
            <a:r>
              <a:rPr lang="en-US" dirty="0"/>
              <a:t>Questions We Might Ask…</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a:bodyPr>
          <a:lstStyle/>
          <a:p>
            <a:pPr marL="0" indent="0">
              <a:buNone/>
            </a:pPr>
            <a:r>
              <a:rPr lang="en-US" sz="2800" dirty="0"/>
              <a:t>What is Elwood's overall level of cognitive functioning?</a:t>
            </a:r>
          </a:p>
          <a:p>
            <a:pPr marL="0" indent="0">
              <a:buNone/>
            </a:pPr>
            <a:endParaRPr lang="en-US" sz="2800" dirty="0"/>
          </a:p>
          <a:p>
            <a:pPr marL="0" indent="0">
              <a:buNone/>
            </a:pPr>
            <a:r>
              <a:rPr lang="en-US" sz="2800" dirty="0"/>
              <a:t>Does Elwood demonstrate any relative strengths within his cognitive profile?</a:t>
            </a:r>
          </a:p>
          <a:p>
            <a:pPr marL="0" indent="0">
              <a:buNone/>
            </a:pPr>
            <a:endParaRPr lang="en-US" sz="2800" b="1" dirty="0"/>
          </a:p>
          <a:p>
            <a:pPr marL="0" indent="0">
              <a:buNone/>
            </a:pPr>
            <a:r>
              <a:rPr lang="en-US" sz="2800" dirty="0"/>
              <a:t>What does Elwood’s cognitive profile tell us about  potential instructional approaches or strategies?</a:t>
            </a:r>
            <a:endParaRPr lang="en-US" sz="1600" dirty="0"/>
          </a:p>
        </p:txBody>
      </p:sp>
    </p:spTree>
    <p:extLst>
      <p:ext uri="{BB962C8B-B14F-4D97-AF65-F5344CB8AC3E}">
        <p14:creationId xmlns:p14="http://schemas.microsoft.com/office/powerpoint/2010/main" val="552664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84F9-670E-9D30-01D6-B3D95DDFF7DF}"/>
              </a:ext>
            </a:extLst>
          </p:cNvPr>
          <p:cNvSpPr>
            <a:spLocks noGrp="1"/>
          </p:cNvSpPr>
          <p:nvPr>
            <p:ph type="title"/>
          </p:nvPr>
        </p:nvSpPr>
        <p:spPr>
          <a:xfrm>
            <a:off x="467578" y="0"/>
            <a:ext cx="9950103" cy="1507376"/>
          </a:xfrm>
        </p:spPr>
        <p:txBody>
          <a:bodyPr/>
          <a:lstStyle/>
          <a:p>
            <a:r>
              <a:rPr lang="en-US" dirty="0"/>
              <a:t>Introductions </a:t>
            </a:r>
          </a:p>
        </p:txBody>
      </p:sp>
      <p:pic>
        <p:nvPicPr>
          <p:cNvPr id="5" name="Content Placeholder 4" descr="A group of people dressed in business formal attire meet in a large corporate atrium. The two men shake hands while the women in the group smile at them.">
            <a:extLst>
              <a:ext uri="{FF2B5EF4-FFF2-40B4-BE49-F238E27FC236}">
                <a16:creationId xmlns:a16="http://schemas.microsoft.com/office/drawing/2014/main" id="{C04ED7C0-1D36-D9D0-317D-CAB3D82626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2327" y="2050629"/>
            <a:ext cx="5880604" cy="3920403"/>
          </a:xfrm>
        </p:spPr>
      </p:pic>
    </p:spTree>
    <p:extLst>
      <p:ext uri="{BB962C8B-B14F-4D97-AF65-F5344CB8AC3E}">
        <p14:creationId xmlns:p14="http://schemas.microsoft.com/office/powerpoint/2010/main" val="2443723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8EED-C561-4C99-C38B-C3FC7A02260B}"/>
              </a:ext>
            </a:extLst>
          </p:cNvPr>
          <p:cNvSpPr>
            <a:spLocks noGrp="1"/>
          </p:cNvSpPr>
          <p:nvPr>
            <p:ph type="title"/>
          </p:nvPr>
        </p:nvSpPr>
        <p:spPr>
          <a:xfrm>
            <a:off x="1077361" y="299810"/>
            <a:ext cx="9950103" cy="779182"/>
          </a:xfrm>
        </p:spPr>
        <p:txBody>
          <a:bodyPr>
            <a:normAutofit/>
          </a:bodyPr>
          <a:lstStyle/>
          <a:p>
            <a:pPr algn="ctr"/>
            <a:r>
              <a:rPr lang="en-US" dirty="0"/>
              <a:t>Tests of Academic Achievement </a:t>
            </a:r>
          </a:p>
        </p:txBody>
      </p:sp>
      <p:sp>
        <p:nvSpPr>
          <p:cNvPr id="3" name="Content Placeholder 2">
            <a:extLst>
              <a:ext uri="{FF2B5EF4-FFF2-40B4-BE49-F238E27FC236}">
                <a16:creationId xmlns:a16="http://schemas.microsoft.com/office/drawing/2014/main" id="{D6CC6372-1E28-9048-5877-ACAA79C9A49E}"/>
              </a:ext>
            </a:extLst>
          </p:cNvPr>
          <p:cNvSpPr>
            <a:spLocks noGrp="1"/>
          </p:cNvSpPr>
          <p:nvPr>
            <p:ph idx="1"/>
          </p:nvPr>
        </p:nvSpPr>
        <p:spPr>
          <a:xfrm>
            <a:off x="1077362" y="1399032"/>
            <a:ext cx="9950103" cy="4624094"/>
          </a:xfrm>
        </p:spPr>
        <p:txBody>
          <a:bodyPr>
            <a:normAutofit/>
          </a:bodyPr>
          <a:lstStyle/>
          <a:p>
            <a:r>
              <a:rPr lang="en-US" sz="2800" dirty="0"/>
              <a:t>Woodcock-Johnson Tests of Cognitive Ability (WJIV)</a:t>
            </a:r>
          </a:p>
          <a:p>
            <a:r>
              <a:rPr lang="en-US" sz="2800" dirty="0"/>
              <a:t>Weschler Induvial Achievement Test (WIAT-III)</a:t>
            </a:r>
          </a:p>
          <a:p>
            <a:r>
              <a:rPr lang="en-US" sz="2800" dirty="0"/>
              <a:t>Peabody Picture Vocabulary Test </a:t>
            </a:r>
          </a:p>
          <a:p>
            <a:r>
              <a:rPr lang="en-US" sz="2800" dirty="0"/>
              <a:t>Oral and Written Language Scales (OWLS)</a:t>
            </a:r>
          </a:p>
          <a:p>
            <a:r>
              <a:rPr lang="en-US" sz="2800" dirty="0"/>
              <a:t>Key Math Diagnostic Test </a:t>
            </a:r>
          </a:p>
          <a:p>
            <a:r>
              <a:rPr lang="en-US" sz="2800" dirty="0" err="1"/>
              <a:t>ProEd</a:t>
            </a:r>
            <a:r>
              <a:rPr lang="en-US" sz="2800" dirty="0"/>
              <a:t> family of narrow focused tests (TOWL, TORC, TEMA)</a:t>
            </a:r>
          </a:p>
        </p:txBody>
      </p:sp>
    </p:spTree>
    <p:extLst>
      <p:ext uri="{BB962C8B-B14F-4D97-AF65-F5344CB8AC3E}">
        <p14:creationId xmlns:p14="http://schemas.microsoft.com/office/powerpoint/2010/main" val="4185406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89F7-4DE6-5AF6-929F-F006E3D88459}"/>
              </a:ext>
            </a:extLst>
          </p:cNvPr>
          <p:cNvSpPr>
            <a:spLocks noGrp="1"/>
          </p:cNvSpPr>
          <p:nvPr>
            <p:ph type="title"/>
          </p:nvPr>
        </p:nvSpPr>
        <p:spPr>
          <a:xfrm>
            <a:off x="1077362" y="281522"/>
            <a:ext cx="9950103" cy="559726"/>
          </a:xfrm>
        </p:spPr>
        <p:txBody>
          <a:bodyPr>
            <a:normAutofit fontScale="90000"/>
          </a:bodyPr>
          <a:lstStyle/>
          <a:p>
            <a:r>
              <a:rPr lang="en-US" dirty="0"/>
              <a:t>Basic Skills – VT Dept. of Ed Rules &amp; Regulations</a:t>
            </a:r>
          </a:p>
        </p:txBody>
      </p:sp>
      <p:sp>
        <p:nvSpPr>
          <p:cNvPr id="3" name="Content Placeholder 2">
            <a:extLst>
              <a:ext uri="{FF2B5EF4-FFF2-40B4-BE49-F238E27FC236}">
                <a16:creationId xmlns:a16="http://schemas.microsoft.com/office/drawing/2014/main" id="{40786944-D4FE-71E2-4A44-5ECBD9D176B0}"/>
              </a:ext>
            </a:extLst>
          </p:cNvPr>
          <p:cNvSpPr>
            <a:spLocks noGrp="1"/>
          </p:cNvSpPr>
          <p:nvPr>
            <p:ph idx="1"/>
          </p:nvPr>
        </p:nvSpPr>
        <p:spPr>
          <a:xfrm>
            <a:off x="1077362" y="978408"/>
            <a:ext cx="9950103" cy="4962422"/>
          </a:xfrm>
        </p:spPr>
        <p:txBody>
          <a:bodyPr/>
          <a:lstStyle/>
          <a:p>
            <a:pPr marL="0" indent="0">
              <a:buNone/>
            </a:pPr>
            <a:r>
              <a:rPr lang="en-US" sz="2400" dirty="0"/>
              <a:t>(1) Unless otherwise specified in the disability category in these rules,    basic skill areas are: </a:t>
            </a:r>
          </a:p>
          <a:p>
            <a:pPr marL="788670" lvl="1" indent="-514350">
              <a:buFont typeface="+mj-lt"/>
              <a:buAutoNum type="romanLcPeriod"/>
            </a:pPr>
            <a:r>
              <a:rPr lang="en-US" sz="2000" dirty="0"/>
              <a:t>Oral expression; </a:t>
            </a:r>
          </a:p>
          <a:p>
            <a:pPr marL="788670" lvl="1" indent="-514350">
              <a:buFont typeface="+mj-lt"/>
              <a:buAutoNum type="romanLcPeriod"/>
            </a:pPr>
            <a:r>
              <a:rPr lang="en-US" sz="2000" dirty="0"/>
              <a:t>Listening comprehension; </a:t>
            </a:r>
          </a:p>
          <a:p>
            <a:pPr marL="788670" lvl="1" indent="-514350">
              <a:buFont typeface="+mj-lt"/>
              <a:buAutoNum type="romanLcPeriod"/>
            </a:pPr>
            <a:r>
              <a:rPr lang="en-US" sz="2000" dirty="0"/>
              <a:t>Written expression; </a:t>
            </a:r>
          </a:p>
          <a:p>
            <a:pPr marL="788670" lvl="1" indent="-514350">
              <a:buFont typeface="+mj-lt"/>
              <a:buAutoNum type="romanLcPeriod"/>
            </a:pPr>
            <a:r>
              <a:rPr lang="en-US" sz="2000" dirty="0"/>
              <a:t>Basic reading skills; </a:t>
            </a:r>
          </a:p>
          <a:p>
            <a:pPr marL="788670" lvl="1" indent="-514350">
              <a:buFont typeface="+mj-lt"/>
              <a:buAutoNum type="romanLcPeriod"/>
            </a:pPr>
            <a:r>
              <a:rPr lang="en-US" sz="2000" dirty="0"/>
              <a:t>Reading comprehension; </a:t>
            </a:r>
          </a:p>
          <a:p>
            <a:pPr marL="788670" lvl="1" indent="-514350">
              <a:buFont typeface="+mj-lt"/>
              <a:buAutoNum type="romanLcPeriod"/>
            </a:pPr>
            <a:r>
              <a:rPr lang="en-US" sz="2000" dirty="0"/>
              <a:t>Mathematics calculation;</a:t>
            </a:r>
          </a:p>
          <a:p>
            <a:pPr marL="788670" lvl="1" indent="-514350">
              <a:buFont typeface="+mj-lt"/>
              <a:buAutoNum type="romanLcPeriod"/>
            </a:pPr>
            <a:r>
              <a:rPr lang="en-US" sz="2000" b="1" dirty="0"/>
              <a:t>Mathematics reasoning; </a:t>
            </a:r>
          </a:p>
          <a:p>
            <a:pPr marL="788670" lvl="1" indent="-514350">
              <a:buFont typeface="+mj-lt"/>
              <a:buAutoNum type="romanLcPeriod"/>
            </a:pPr>
            <a:r>
              <a:rPr lang="en-US" sz="2000" dirty="0"/>
              <a:t>Motor Skills</a:t>
            </a:r>
          </a:p>
        </p:txBody>
      </p:sp>
      <p:sp>
        <p:nvSpPr>
          <p:cNvPr id="4" name="TextBox 3">
            <a:extLst>
              <a:ext uri="{FF2B5EF4-FFF2-40B4-BE49-F238E27FC236}">
                <a16:creationId xmlns:a16="http://schemas.microsoft.com/office/drawing/2014/main" id="{5BD25071-9126-D2F9-589A-02C720D9640E}"/>
              </a:ext>
            </a:extLst>
          </p:cNvPr>
          <p:cNvSpPr txBox="1"/>
          <p:nvPr/>
        </p:nvSpPr>
        <p:spPr>
          <a:xfrm>
            <a:off x="5522976" y="2736502"/>
            <a:ext cx="3913631" cy="1384995"/>
          </a:xfrm>
          <a:prstGeom prst="rect">
            <a:avLst/>
          </a:prstGeom>
          <a:noFill/>
        </p:spPr>
        <p:txBody>
          <a:bodyPr wrap="square" rtlCol="0">
            <a:spAutoFit/>
          </a:bodyPr>
          <a:lstStyle/>
          <a:p>
            <a:pPr algn="ctr"/>
            <a:r>
              <a:rPr lang="en-US" sz="2800" dirty="0">
                <a:solidFill>
                  <a:srgbClr val="C00000"/>
                </a:solidFill>
              </a:rPr>
              <a:t>Achievement Battery vs. </a:t>
            </a:r>
          </a:p>
          <a:p>
            <a:pPr algn="ctr"/>
            <a:r>
              <a:rPr lang="en-US" sz="2800" dirty="0">
                <a:solidFill>
                  <a:srgbClr val="C00000"/>
                </a:solidFill>
              </a:rPr>
              <a:t>Narrow Focused Test</a:t>
            </a:r>
          </a:p>
        </p:txBody>
      </p:sp>
    </p:spTree>
    <p:extLst>
      <p:ext uri="{BB962C8B-B14F-4D97-AF65-F5344CB8AC3E}">
        <p14:creationId xmlns:p14="http://schemas.microsoft.com/office/powerpoint/2010/main" val="36226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38200"/>
          </a:xfrm>
          <a:noFill/>
          <a:ln/>
        </p:spPr>
        <p:txBody>
          <a:bodyPr>
            <a:normAutofit/>
          </a:bodyPr>
          <a:lstStyle/>
          <a:p>
            <a:pPr algn="ctr"/>
            <a:r>
              <a:rPr lang="en-US" dirty="0"/>
              <a:t>Even More Considerations</a:t>
            </a:r>
          </a:p>
        </p:txBody>
      </p:sp>
      <p:sp>
        <p:nvSpPr>
          <p:cNvPr id="15365" name="Rectangle 5" descr="Rectangle: Click to edit Master text styles&#10;Second level&#10;Third level&#10;Fourth level&#10;Fifth level"/>
          <p:cNvSpPr>
            <a:spLocks noGrp="1" noChangeArrowheads="1"/>
          </p:cNvSpPr>
          <p:nvPr>
            <p:ph type="body" idx="1"/>
          </p:nvPr>
        </p:nvSpPr>
        <p:spPr>
          <a:xfrm>
            <a:off x="1120948" y="1672243"/>
            <a:ext cx="9950103" cy="3513514"/>
          </a:xfrm>
          <a:noFill/>
          <a:ln/>
        </p:spPr>
        <p:txBody>
          <a:bodyPr>
            <a:normAutofit fontScale="92500" lnSpcReduction="10000"/>
          </a:bodyPr>
          <a:lstStyle/>
          <a:p>
            <a:r>
              <a:rPr lang="en-US" sz="2800" dirty="0"/>
              <a:t>Reliability</a:t>
            </a:r>
          </a:p>
          <a:p>
            <a:r>
              <a:rPr lang="en-US" sz="2800" dirty="0"/>
              <a:t>Scores provided</a:t>
            </a:r>
          </a:p>
          <a:p>
            <a:r>
              <a:rPr lang="en-US" sz="2800" dirty="0"/>
              <a:t>Breadth of coverage</a:t>
            </a:r>
          </a:p>
          <a:p>
            <a:r>
              <a:rPr lang="en-US" sz="2800" dirty="0"/>
              <a:t>Item selection</a:t>
            </a:r>
          </a:p>
          <a:p>
            <a:r>
              <a:rPr lang="en-US" sz="2800" dirty="0"/>
              <a:t>Cluster/Index/Composite composition</a:t>
            </a:r>
          </a:p>
          <a:p>
            <a:r>
              <a:rPr lang="en-US" sz="2800" dirty="0"/>
              <a:t>Achievement Battery vs. Narrow Focused</a:t>
            </a:r>
          </a:p>
          <a:p>
            <a:endParaRPr lang="en-US" dirty="0"/>
          </a:p>
        </p:txBody>
      </p:sp>
    </p:spTree>
    <p:extLst>
      <p:ext uri="{BB962C8B-B14F-4D97-AF65-F5344CB8AC3E}">
        <p14:creationId xmlns:p14="http://schemas.microsoft.com/office/powerpoint/2010/main" val="4255487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1941095" y="304800"/>
            <a:ext cx="9047747" cy="810768"/>
          </a:xfrm>
          <a:noFill/>
          <a:ln/>
        </p:spPr>
        <p:txBody>
          <a:bodyPr>
            <a:normAutofit fontScale="90000"/>
          </a:bodyPr>
          <a:lstStyle/>
          <a:p>
            <a:pPr algn="ctr"/>
            <a:r>
              <a:rPr lang="en-US" dirty="0"/>
              <a:t>More Questions We Might Ask About Elwood</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fontScale="92500" lnSpcReduction="10000"/>
          </a:bodyPr>
          <a:lstStyle/>
          <a:p>
            <a:pPr marL="0" indent="0">
              <a:buNone/>
            </a:pPr>
            <a:r>
              <a:rPr lang="en-US" sz="2800" dirty="0"/>
              <a:t>Does Elwood demonstrate any relative strengths within the basic skill areas?</a:t>
            </a:r>
          </a:p>
          <a:p>
            <a:pPr marL="0" indent="0">
              <a:buNone/>
            </a:pPr>
            <a:endParaRPr lang="en-US" sz="2800" dirty="0"/>
          </a:p>
          <a:p>
            <a:pPr marL="0" indent="0">
              <a:buNone/>
            </a:pPr>
            <a:r>
              <a:rPr lang="en-US" sz="2800" dirty="0"/>
              <a:t>What specific skills related to each basic skill area does Elwood possess? </a:t>
            </a:r>
          </a:p>
          <a:p>
            <a:pPr marL="0" indent="0">
              <a:buNone/>
            </a:pPr>
            <a:endParaRPr lang="en-US" sz="2800" b="1" dirty="0"/>
          </a:p>
          <a:p>
            <a:pPr marL="0" indent="0">
              <a:buNone/>
            </a:pPr>
            <a:r>
              <a:rPr lang="en-US" sz="2800" dirty="0"/>
              <a:t>What specific skills need to be developed in order for Elwood to progress within each basic skill area?</a:t>
            </a:r>
          </a:p>
          <a:p>
            <a:pPr marL="0" indent="0">
              <a:buNone/>
            </a:pPr>
            <a:endParaRPr lang="en-US" sz="2800" dirty="0"/>
          </a:p>
          <a:p>
            <a:pPr marL="0" indent="0">
              <a:buNone/>
            </a:pPr>
            <a:endParaRPr lang="en-US" sz="1600" dirty="0"/>
          </a:p>
        </p:txBody>
      </p:sp>
    </p:spTree>
    <p:extLst>
      <p:ext uri="{BB962C8B-B14F-4D97-AF65-F5344CB8AC3E}">
        <p14:creationId xmlns:p14="http://schemas.microsoft.com/office/powerpoint/2010/main" val="2055662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E7A3-B534-78E9-0272-6020837E5660}"/>
              </a:ext>
            </a:extLst>
          </p:cNvPr>
          <p:cNvSpPr>
            <a:spLocks noGrp="1"/>
          </p:cNvSpPr>
          <p:nvPr>
            <p:ph type="title"/>
          </p:nvPr>
        </p:nvSpPr>
        <p:spPr>
          <a:xfrm>
            <a:off x="1077362" y="302580"/>
            <a:ext cx="9950103" cy="614590"/>
          </a:xfrm>
        </p:spPr>
        <p:txBody>
          <a:bodyPr/>
          <a:lstStyle/>
          <a:p>
            <a:pPr algn="ctr"/>
            <a:r>
              <a:rPr lang="en-US" dirty="0"/>
              <a:t>Cross Battery Assessment (XBA) </a:t>
            </a:r>
          </a:p>
        </p:txBody>
      </p:sp>
      <p:sp>
        <p:nvSpPr>
          <p:cNvPr id="3" name="Content Placeholder 2">
            <a:extLst>
              <a:ext uri="{FF2B5EF4-FFF2-40B4-BE49-F238E27FC236}">
                <a16:creationId xmlns:a16="http://schemas.microsoft.com/office/drawing/2014/main" id="{2A2545E8-D2B2-EF8D-3262-1D7B14464FE0}"/>
              </a:ext>
            </a:extLst>
          </p:cNvPr>
          <p:cNvSpPr>
            <a:spLocks noGrp="1"/>
          </p:cNvSpPr>
          <p:nvPr>
            <p:ph idx="1"/>
          </p:nvPr>
        </p:nvSpPr>
        <p:spPr>
          <a:xfrm>
            <a:off x="1077362" y="1097280"/>
            <a:ext cx="9950103" cy="4843550"/>
          </a:xfrm>
        </p:spPr>
        <p:txBody>
          <a:bodyPr>
            <a:normAutofit fontScale="92500" lnSpcReduction="20000"/>
          </a:bodyPr>
          <a:lstStyle/>
          <a:p>
            <a:r>
              <a:rPr lang="en-US" sz="2800" dirty="0"/>
              <a:t>Utilizes a number of different assessment tools to identify individual strengths </a:t>
            </a:r>
          </a:p>
          <a:p>
            <a:r>
              <a:rPr lang="en-US" sz="2800" dirty="0"/>
              <a:t>Focuses on individual’s response style </a:t>
            </a:r>
          </a:p>
          <a:p>
            <a:r>
              <a:rPr lang="en-US" sz="2800" dirty="0"/>
              <a:t>Utilizes reliable and valid measures</a:t>
            </a:r>
          </a:p>
          <a:p>
            <a:r>
              <a:rPr lang="en-US" sz="2800" dirty="0"/>
              <a:t>Yields specific skill information </a:t>
            </a:r>
          </a:p>
          <a:p>
            <a:r>
              <a:rPr lang="en-US" sz="2800" dirty="0"/>
              <a:t>Allows for the possibility of two measures for each skill area</a:t>
            </a:r>
          </a:p>
          <a:p>
            <a:r>
              <a:rPr lang="en-US" sz="2800" dirty="0"/>
              <a:t>Increases potential to adequately respond to the evaluation questions</a:t>
            </a:r>
          </a:p>
          <a:p>
            <a:r>
              <a:rPr lang="en-US" sz="2800" dirty="0"/>
              <a:t>Typically, does not provide a composite or overall score (I.Q, GIA)</a:t>
            </a:r>
          </a:p>
        </p:txBody>
      </p:sp>
    </p:spTree>
    <p:extLst>
      <p:ext uri="{BB962C8B-B14F-4D97-AF65-F5344CB8AC3E}">
        <p14:creationId xmlns:p14="http://schemas.microsoft.com/office/powerpoint/2010/main" val="1799298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48C663-E9B4-0CFB-5964-EF784162B85D}"/>
              </a:ext>
            </a:extLst>
          </p:cNvPr>
          <p:cNvSpPr>
            <a:spLocks noGrp="1"/>
          </p:cNvSpPr>
          <p:nvPr>
            <p:ph type="title"/>
          </p:nvPr>
        </p:nvSpPr>
        <p:spPr>
          <a:xfrm>
            <a:off x="1120948" y="393192"/>
            <a:ext cx="9950103" cy="635187"/>
          </a:xfrm>
        </p:spPr>
        <p:txBody>
          <a:bodyPr>
            <a:normAutofit fontScale="90000"/>
          </a:bodyPr>
          <a:lstStyle/>
          <a:p>
            <a:pPr algn="ctr"/>
            <a:r>
              <a:rPr lang="en-US" sz="3600" dirty="0"/>
              <a:t>Cross Battery Assessment (XBA)</a:t>
            </a:r>
          </a:p>
        </p:txBody>
      </p:sp>
      <p:sp>
        <p:nvSpPr>
          <p:cNvPr id="8" name="Content Placeholder 7">
            <a:extLst>
              <a:ext uri="{FF2B5EF4-FFF2-40B4-BE49-F238E27FC236}">
                <a16:creationId xmlns:a16="http://schemas.microsoft.com/office/drawing/2014/main" id="{7173E511-CD9D-12BF-5550-F985AE009350}"/>
              </a:ext>
            </a:extLst>
          </p:cNvPr>
          <p:cNvSpPr>
            <a:spLocks noGrp="1"/>
          </p:cNvSpPr>
          <p:nvPr>
            <p:ph idx="1"/>
          </p:nvPr>
        </p:nvSpPr>
        <p:spPr>
          <a:xfrm>
            <a:off x="1077362" y="1246909"/>
            <a:ext cx="9950103" cy="5217899"/>
          </a:xfrm>
        </p:spPr>
        <p:txBody>
          <a:bodyPr>
            <a:normAutofit/>
          </a:bodyPr>
          <a:lstStyle/>
          <a:p>
            <a:pPr marL="514350" indent="-514350">
              <a:buFont typeface="+mj-lt"/>
              <a:buAutoNum type="arabicPeriod"/>
            </a:pPr>
            <a:r>
              <a:rPr lang="en-US" sz="2600" dirty="0"/>
              <a:t>Evaluator becomes familiar with the student’s response    capabilities</a:t>
            </a:r>
          </a:p>
          <a:p>
            <a:pPr marL="834390" lvl="2" indent="-514350">
              <a:buFont typeface="+mj-lt"/>
              <a:buAutoNum type="alphaLcPeriod"/>
            </a:pPr>
            <a:r>
              <a:rPr lang="en-US" sz="2400" dirty="0"/>
              <a:t>Observation</a:t>
            </a:r>
          </a:p>
          <a:p>
            <a:pPr marL="834390" lvl="2" indent="-514350">
              <a:buFont typeface="+mj-lt"/>
              <a:buAutoNum type="alphaLcPeriod"/>
            </a:pPr>
            <a:r>
              <a:rPr lang="en-US" sz="2400" dirty="0"/>
              <a:t>Interviews</a:t>
            </a:r>
          </a:p>
          <a:p>
            <a:pPr marL="514350" indent="-514350">
              <a:buFont typeface="+mj-lt"/>
              <a:buAutoNum type="arabicPeriod"/>
            </a:pPr>
            <a:r>
              <a:rPr lang="en-US" sz="2600" dirty="0"/>
              <a:t>Evaluator selects appropriate assessment tools or portions of tools to respond to evaluation questions</a:t>
            </a:r>
          </a:p>
          <a:p>
            <a:pPr marL="514350" indent="-514350">
              <a:buFont typeface="+mj-lt"/>
              <a:buAutoNum type="arabicPeriod"/>
            </a:pPr>
            <a:r>
              <a:rPr lang="en-US" sz="2600" dirty="0"/>
              <a:t>Test administration </a:t>
            </a:r>
          </a:p>
          <a:p>
            <a:pPr marL="514350" indent="-514350">
              <a:buFont typeface="+mj-lt"/>
              <a:buAutoNum type="arabicPeriod"/>
            </a:pPr>
            <a:r>
              <a:rPr lang="en-US" sz="2600" dirty="0"/>
              <a:t>Evaluator reports out strengths and challenges and makes recommendations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879678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E937-E6DA-89D6-488D-C410F8898255}"/>
              </a:ext>
            </a:extLst>
          </p:cNvPr>
          <p:cNvSpPr>
            <a:spLocks noGrp="1"/>
          </p:cNvSpPr>
          <p:nvPr>
            <p:ph type="title"/>
          </p:nvPr>
        </p:nvSpPr>
        <p:spPr>
          <a:xfrm>
            <a:off x="1120947" y="266700"/>
            <a:ext cx="9950103" cy="670216"/>
          </a:xfrm>
        </p:spPr>
        <p:txBody>
          <a:bodyPr/>
          <a:lstStyle/>
          <a:p>
            <a:r>
              <a:rPr lang="en-US" dirty="0"/>
              <a:t>Curriculum-Based </a:t>
            </a:r>
            <a:r>
              <a:rPr lang="en-US" dirty="0">
                <a:solidFill>
                  <a:srgbClr val="C00000"/>
                </a:solidFill>
              </a:rPr>
              <a:t>A</a:t>
            </a:r>
            <a:r>
              <a:rPr lang="en-US" dirty="0"/>
              <a:t>ssessment (CB</a:t>
            </a:r>
            <a:r>
              <a:rPr lang="en-US" dirty="0">
                <a:solidFill>
                  <a:srgbClr val="C00000"/>
                </a:solidFill>
              </a:rPr>
              <a:t>A</a:t>
            </a:r>
            <a:r>
              <a:rPr lang="en-US" dirty="0"/>
              <a:t>)</a:t>
            </a:r>
          </a:p>
        </p:txBody>
      </p:sp>
      <p:sp>
        <p:nvSpPr>
          <p:cNvPr id="3" name="Content Placeholder 2">
            <a:extLst>
              <a:ext uri="{FF2B5EF4-FFF2-40B4-BE49-F238E27FC236}">
                <a16:creationId xmlns:a16="http://schemas.microsoft.com/office/drawing/2014/main" id="{2FFDF3E0-2DB4-2AEF-20FE-1C02D8A168B9}"/>
              </a:ext>
            </a:extLst>
          </p:cNvPr>
          <p:cNvSpPr>
            <a:spLocks noGrp="1"/>
          </p:cNvSpPr>
          <p:nvPr>
            <p:ph idx="1"/>
          </p:nvPr>
        </p:nvSpPr>
        <p:spPr>
          <a:xfrm>
            <a:off x="1120948" y="1143000"/>
            <a:ext cx="9950103" cy="5448300"/>
          </a:xfrm>
        </p:spPr>
        <p:txBody>
          <a:bodyPr>
            <a:normAutofit/>
          </a:bodyPr>
          <a:lstStyle/>
          <a:p>
            <a:r>
              <a:rPr lang="en-US" sz="2800" dirty="0"/>
              <a:t>Items sample skills that have been taught to a specific point in time</a:t>
            </a:r>
          </a:p>
          <a:p>
            <a:r>
              <a:rPr lang="en-US" sz="2800" dirty="0"/>
              <a:t>Are recursive in nature</a:t>
            </a:r>
          </a:p>
          <a:p>
            <a:r>
              <a:rPr lang="en-US" sz="2800" dirty="0"/>
              <a:t>Informs instruction and/or need for review</a:t>
            </a:r>
          </a:p>
          <a:p>
            <a:pPr marL="0" indent="0">
              <a:buNone/>
            </a:pPr>
            <a:endParaRPr lang="en-US" sz="2800" dirty="0"/>
          </a:p>
          <a:p>
            <a:pPr marL="0" indent="0">
              <a:buNone/>
            </a:pPr>
            <a:endParaRPr lang="en-US" dirty="0">
              <a:solidFill>
                <a:srgbClr val="C00000"/>
              </a:solidFill>
            </a:endParaRPr>
          </a:p>
          <a:p>
            <a:pPr marL="0" indent="0">
              <a:buNone/>
            </a:pPr>
            <a:endParaRPr lang="en-US" dirty="0"/>
          </a:p>
        </p:txBody>
      </p:sp>
    </p:spTree>
    <p:extLst>
      <p:ext uri="{BB962C8B-B14F-4D97-AF65-F5344CB8AC3E}">
        <p14:creationId xmlns:p14="http://schemas.microsoft.com/office/powerpoint/2010/main" val="2840727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E937-E6DA-89D6-488D-C410F8898255}"/>
              </a:ext>
            </a:extLst>
          </p:cNvPr>
          <p:cNvSpPr>
            <a:spLocks noGrp="1"/>
          </p:cNvSpPr>
          <p:nvPr>
            <p:ph type="title"/>
          </p:nvPr>
        </p:nvSpPr>
        <p:spPr>
          <a:xfrm>
            <a:off x="1120947" y="266700"/>
            <a:ext cx="9950103" cy="670216"/>
          </a:xfrm>
        </p:spPr>
        <p:txBody>
          <a:bodyPr>
            <a:normAutofit fontScale="90000"/>
          </a:bodyPr>
          <a:lstStyle/>
          <a:p>
            <a:r>
              <a:rPr lang="en-US" dirty="0"/>
              <a:t>Example of a Curriculum-Based </a:t>
            </a:r>
            <a:r>
              <a:rPr lang="en-US" dirty="0">
                <a:solidFill>
                  <a:srgbClr val="C00000"/>
                </a:solidFill>
              </a:rPr>
              <a:t>A</a:t>
            </a:r>
            <a:r>
              <a:rPr lang="en-US" dirty="0"/>
              <a:t>ssessment (CB</a:t>
            </a:r>
            <a:r>
              <a:rPr lang="en-US" dirty="0">
                <a:solidFill>
                  <a:srgbClr val="C00000"/>
                </a:solidFill>
              </a:rPr>
              <a:t>A</a:t>
            </a:r>
            <a:r>
              <a:rPr lang="en-US" dirty="0"/>
              <a:t>)</a:t>
            </a:r>
          </a:p>
        </p:txBody>
      </p:sp>
      <p:sp>
        <p:nvSpPr>
          <p:cNvPr id="3" name="Content Placeholder 2">
            <a:extLst>
              <a:ext uri="{FF2B5EF4-FFF2-40B4-BE49-F238E27FC236}">
                <a16:creationId xmlns:a16="http://schemas.microsoft.com/office/drawing/2014/main" id="{2FFDF3E0-2DB4-2AEF-20FE-1C02D8A168B9}"/>
              </a:ext>
            </a:extLst>
          </p:cNvPr>
          <p:cNvSpPr>
            <a:spLocks noGrp="1"/>
          </p:cNvSpPr>
          <p:nvPr>
            <p:ph idx="1"/>
          </p:nvPr>
        </p:nvSpPr>
        <p:spPr>
          <a:xfrm>
            <a:off x="1120948" y="1143000"/>
            <a:ext cx="9950103" cy="5448300"/>
          </a:xfrm>
        </p:spPr>
        <p:txBody>
          <a:bodyPr>
            <a:normAutofit fontScale="92500" lnSpcReduction="20000"/>
          </a:bodyPr>
          <a:lstStyle/>
          <a:p>
            <a:pPr marL="0" indent="0">
              <a:buNone/>
            </a:pPr>
            <a:r>
              <a:rPr lang="en-US" sz="1900" dirty="0"/>
              <a:t>Instruction</a:t>
            </a:r>
          </a:p>
          <a:p>
            <a:pPr marL="0" indent="0">
              <a:buNone/>
            </a:pPr>
            <a:r>
              <a:rPr lang="en-US" i="1" dirty="0"/>
              <a:t>CBA Time 1:</a:t>
            </a:r>
          </a:p>
          <a:p>
            <a:pPr marL="0" indent="0">
              <a:buNone/>
            </a:pPr>
            <a:r>
              <a:rPr lang="en-US" dirty="0"/>
              <a:t>Demonstrate understanding of the communitive property of multiplication </a:t>
            </a:r>
          </a:p>
          <a:p>
            <a:pPr marL="0" indent="0">
              <a:buNone/>
            </a:pPr>
            <a:r>
              <a:rPr lang="en-US" dirty="0"/>
              <a:t>Demonstrate how to multiply three-digit numbers </a:t>
            </a:r>
            <a:r>
              <a:rPr lang="en-US" dirty="0">
                <a:solidFill>
                  <a:srgbClr val="C00000"/>
                </a:solidFill>
              </a:rPr>
              <a:t>(-)</a:t>
            </a:r>
          </a:p>
          <a:p>
            <a:pPr marL="0" indent="0">
              <a:buNone/>
            </a:pPr>
            <a:r>
              <a:rPr lang="en-US" dirty="0"/>
              <a:t>Instruction</a:t>
            </a:r>
          </a:p>
          <a:p>
            <a:pPr marL="0" indent="0">
              <a:buNone/>
            </a:pPr>
            <a:r>
              <a:rPr lang="en-US" i="1" dirty="0"/>
              <a:t>CBA Time 2:</a:t>
            </a:r>
          </a:p>
          <a:p>
            <a:pPr marL="0" indent="0">
              <a:buNone/>
            </a:pPr>
            <a:r>
              <a:rPr lang="en-US" dirty="0">
                <a:solidFill>
                  <a:srgbClr val="C00000"/>
                </a:solidFill>
              </a:rPr>
              <a:t>Demonstrate how to multiply three-digit numbers (+)</a:t>
            </a:r>
          </a:p>
          <a:p>
            <a:pPr marL="0" indent="0">
              <a:buNone/>
            </a:pPr>
            <a:r>
              <a:rPr lang="en-US" dirty="0"/>
              <a:t>Demonstrate understanding that division and multiplication are opposite (inverse operations)</a:t>
            </a:r>
          </a:p>
          <a:p>
            <a:pPr marL="0" indent="0">
              <a:buNone/>
            </a:pPr>
            <a:r>
              <a:rPr lang="en-US" dirty="0"/>
              <a:t>Instruction</a:t>
            </a:r>
          </a:p>
          <a:p>
            <a:pPr marL="0" indent="0">
              <a:buNone/>
            </a:pPr>
            <a:r>
              <a:rPr lang="en-US" i="1" dirty="0"/>
              <a:t>CBA Time 4:</a:t>
            </a:r>
          </a:p>
          <a:p>
            <a:pPr marL="0" indent="0">
              <a:buNone/>
            </a:pPr>
            <a:r>
              <a:rPr lang="en-US" dirty="0"/>
              <a:t>Demonstrate understanding that division and multiplication are opposite </a:t>
            </a:r>
          </a:p>
          <a:p>
            <a:pPr marL="0" indent="0">
              <a:buNone/>
            </a:pPr>
            <a:r>
              <a:rPr lang="en-US" dirty="0"/>
              <a:t>Demonstrate understanding of decimal notation for money </a:t>
            </a:r>
          </a:p>
          <a:p>
            <a:pPr marL="0" indent="0">
              <a:buNone/>
            </a:pPr>
            <a:r>
              <a:rPr lang="en-US" dirty="0"/>
              <a:t>Add and subtract money values up to $10.00</a:t>
            </a:r>
          </a:p>
          <a:p>
            <a:pPr marL="0" indent="0">
              <a:buNone/>
            </a:pPr>
            <a:r>
              <a:rPr lang="en-US" dirty="0">
                <a:solidFill>
                  <a:srgbClr val="C00000"/>
                </a:solidFill>
              </a:rPr>
              <a:t>Demonstrate how to multiply three-digit numbers</a:t>
            </a:r>
          </a:p>
          <a:p>
            <a:pPr marL="0" indent="0">
              <a:buNone/>
            </a:pPr>
            <a:endParaRPr lang="en-US" dirty="0">
              <a:solidFill>
                <a:srgbClr val="C00000"/>
              </a:solidFill>
            </a:endParaRPr>
          </a:p>
          <a:p>
            <a:pPr marL="0" indent="0">
              <a:buNone/>
            </a:pPr>
            <a:endParaRPr lang="en-US" dirty="0"/>
          </a:p>
        </p:txBody>
      </p:sp>
      <p:sp>
        <p:nvSpPr>
          <p:cNvPr id="4" name="Arrow: Right 3">
            <a:extLst>
              <a:ext uri="{FF2B5EF4-FFF2-40B4-BE49-F238E27FC236}">
                <a16:creationId xmlns:a16="http://schemas.microsoft.com/office/drawing/2014/main" id="{1E3A5B09-F204-2654-8290-3B4568B8F7A8}"/>
              </a:ext>
              <a:ext uri="{C183D7F6-B498-43B3-948B-1728B52AA6E4}">
                <adec:decorative xmlns:adec="http://schemas.microsoft.com/office/drawing/2017/decorative" val="1"/>
              </a:ext>
            </a:extLst>
          </p:cNvPr>
          <p:cNvSpPr/>
          <p:nvPr/>
        </p:nvSpPr>
        <p:spPr>
          <a:xfrm>
            <a:off x="2409825" y="1142999"/>
            <a:ext cx="978408" cy="398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5E11C31-BB1F-5C47-DD70-F9D1393E6CD2}"/>
              </a:ext>
              <a:ext uri="{C183D7F6-B498-43B3-948B-1728B52AA6E4}">
                <adec:decorative xmlns:adec="http://schemas.microsoft.com/office/drawing/2017/decorative" val="1"/>
              </a:ext>
            </a:extLst>
          </p:cNvPr>
          <p:cNvSpPr/>
          <p:nvPr/>
        </p:nvSpPr>
        <p:spPr>
          <a:xfrm>
            <a:off x="2409825" y="2686049"/>
            <a:ext cx="978408" cy="398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466E388-5C33-5FBB-9300-D9D89858B49B}"/>
              </a:ext>
              <a:ext uri="{C183D7F6-B498-43B3-948B-1728B52AA6E4}">
                <adec:decorative xmlns:adec="http://schemas.microsoft.com/office/drawing/2017/decorative" val="1"/>
              </a:ext>
            </a:extLst>
          </p:cNvPr>
          <p:cNvSpPr/>
          <p:nvPr/>
        </p:nvSpPr>
        <p:spPr>
          <a:xfrm>
            <a:off x="2409825" y="4257673"/>
            <a:ext cx="978408" cy="398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70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F2ED-25C7-6E2F-D75B-374228E15B39}"/>
              </a:ext>
            </a:extLst>
          </p:cNvPr>
          <p:cNvSpPr>
            <a:spLocks noGrp="1"/>
          </p:cNvSpPr>
          <p:nvPr>
            <p:ph type="title"/>
          </p:nvPr>
        </p:nvSpPr>
        <p:spPr>
          <a:xfrm>
            <a:off x="1077362" y="720434"/>
            <a:ext cx="9950103" cy="622591"/>
          </a:xfrm>
        </p:spPr>
        <p:txBody>
          <a:bodyPr/>
          <a:lstStyle/>
          <a:p>
            <a:r>
              <a:rPr lang="en-US" dirty="0"/>
              <a:t>Test Adaptation Activity: Scenario 1 </a:t>
            </a:r>
          </a:p>
        </p:txBody>
      </p:sp>
      <p:sp>
        <p:nvSpPr>
          <p:cNvPr id="3" name="Content Placeholder 2">
            <a:extLst>
              <a:ext uri="{FF2B5EF4-FFF2-40B4-BE49-F238E27FC236}">
                <a16:creationId xmlns:a16="http://schemas.microsoft.com/office/drawing/2014/main" id="{8A7B8787-C58D-AF36-40C8-C73B0445549E}"/>
              </a:ext>
            </a:extLst>
          </p:cNvPr>
          <p:cNvSpPr>
            <a:spLocks noGrp="1"/>
          </p:cNvSpPr>
          <p:nvPr>
            <p:ph idx="1"/>
          </p:nvPr>
        </p:nvSpPr>
        <p:spPr/>
        <p:txBody>
          <a:bodyPr/>
          <a:lstStyle/>
          <a:p>
            <a:r>
              <a:rPr lang="en-US" sz="2000" b="1" dirty="0"/>
              <a:t>Scenario 1. </a:t>
            </a:r>
          </a:p>
          <a:p>
            <a:endParaRPr lang="en-US" dirty="0"/>
          </a:p>
          <a:p>
            <a:pPr marL="0" indent="0">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Educational Planning Team (EPT) asks if a 3</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rd</a:t>
            </a:r>
            <a:r>
              <a:rPr lang="en-US" sz="1800" dirty="0">
                <a:effectLst/>
                <a:latin typeface="Arial" panose="020B0604020202020204" pitchFamily="34" charset="0"/>
                <a:ea typeface="Calibri" panose="020F0502020204030204" pitchFamily="34" charset="0"/>
                <a:cs typeface="Times New Roman" panose="02020603050405020304" pitchFamily="18" charset="0"/>
              </a:rPr>
              <a:t> grade student with a visual impairment has visual processing deficits in addition to her visual acuity challenges. The EPT asked that the </a:t>
            </a:r>
            <a:r>
              <a:rPr lang="en-US" sz="1800" i="1" dirty="0">
                <a:effectLst/>
                <a:latin typeface="Arial" panose="020B0604020202020204" pitchFamily="34" charset="0"/>
                <a:ea typeface="Calibri" panose="020F0502020204030204" pitchFamily="34" charset="0"/>
                <a:cs typeface="Times New Roman" panose="02020603050405020304" pitchFamily="18" charset="0"/>
              </a:rPr>
              <a:t>Visualization Test</a:t>
            </a:r>
            <a:r>
              <a:rPr lang="en-US" sz="1800" dirty="0">
                <a:effectLst/>
                <a:latin typeface="Arial" panose="020B0604020202020204" pitchFamily="34" charset="0"/>
                <a:ea typeface="Calibri" panose="020F0502020204030204" pitchFamily="34" charset="0"/>
                <a:cs typeface="Times New Roman" panose="02020603050405020304" pitchFamily="18" charset="0"/>
              </a:rPr>
              <a:t> from the WJIV be administered. How might you accommodate this student’s vision challenges without changing what the test measures.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95328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F2ED-25C7-6E2F-D75B-374228E15B39}"/>
              </a:ext>
            </a:extLst>
          </p:cNvPr>
          <p:cNvSpPr>
            <a:spLocks noGrp="1"/>
          </p:cNvSpPr>
          <p:nvPr>
            <p:ph type="title"/>
          </p:nvPr>
        </p:nvSpPr>
        <p:spPr>
          <a:xfrm>
            <a:off x="1077362" y="720434"/>
            <a:ext cx="9950103" cy="622591"/>
          </a:xfrm>
        </p:spPr>
        <p:txBody>
          <a:bodyPr/>
          <a:lstStyle/>
          <a:p>
            <a:r>
              <a:rPr lang="en-US" dirty="0"/>
              <a:t>Test Adaptation Activity: Scenario 2 </a:t>
            </a:r>
          </a:p>
        </p:txBody>
      </p:sp>
      <p:sp>
        <p:nvSpPr>
          <p:cNvPr id="3" name="Content Placeholder 2">
            <a:extLst>
              <a:ext uri="{FF2B5EF4-FFF2-40B4-BE49-F238E27FC236}">
                <a16:creationId xmlns:a16="http://schemas.microsoft.com/office/drawing/2014/main" id="{8A7B8787-C58D-AF36-40C8-C73B0445549E}"/>
              </a:ext>
            </a:extLst>
          </p:cNvPr>
          <p:cNvSpPr>
            <a:spLocks noGrp="1"/>
          </p:cNvSpPr>
          <p:nvPr>
            <p:ph idx="1"/>
          </p:nvPr>
        </p:nvSpPr>
        <p:spPr/>
        <p:txBody>
          <a:bodyPr/>
          <a:lstStyle/>
          <a:p>
            <a:r>
              <a:rPr lang="en-US" sz="2000" b="1" dirty="0"/>
              <a:t>Scenario 2. </a:t>
            </a:r>
          </a:p>
          <a:p>
            <a:endParaRPr lang="en-US" dirty="0"/>
          </a:p>
          <a:p>
            <a:pPr marL="0" marR="0" indent="0">
              <a:lnSpc>
                <a:spcPct val="107000"/>
              </a:lnSpc>
              <a:spcBef>
                <a:spcPts val="0"/>
              </a:spcBef>
              <a:spcAft>
                <a:spcPts val="80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i="1" dirty="0">
                <a:effectLst/>
                <a:latin typeface="Arial" panose="020B0604020202020204" pitchFamily="34" charset="0"/>
                <a:ea typeface="Calibri" panose="020F0502020204030204" pitchFamily="34" charset="0"/>
                <a:cs typeface="Times New Roman" panose="02020603050405020304" pitchFamily="18" charset="0"/>
              </a:rPr>
              <a:t>Concept Formation Test</a:t>
            </a:r>
            <a:r>
              <a:rPr lang="en-US" sz="1800" dirty="0">
                <a:effectLst/>
                <a:latin typeface="Arial" panose="020B0604020202020204" pitchFamily="34" charset="0"/>
                <a:ea typeface="Calibri" panose="020F0502020204030204" pitchFamily="34" charset="0"/>
                <a:cs typeface="Times New Roman" panose="02020603050405020304" pitchFamily="18" charset="0"/>
              </a:rPr>
              <a:t>, a measure of fluid reasoning, requires the student to verbally state one of four concepts that is related to the item (size, color, number, and shape). How might we accommodate this task for a student with limited speech/language?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88411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6B9BF-88DC-9429-D547-9A09F41A70E3}"/>
              </a:ext>
            </a:extLst>
          </p:cNvPr>
          <p:cNvSpPr>
            <a:spLocks noGrp="1"/>
          </p:cNvSpPr>
          <p:nvPr>
            <p:ph type="title"/>
          </p:nvPr>
        </p:nvSpPr>
        <p:spPr>
          <a:xfrm>
            <a:off x="1084726" y="365125"/>
            <a:ext cx="9942739" cy="663575"/>
          </a:xfrm>
        </p:spPr>
        <p:txBody>
          <a:bodyPr/>
          <a:lstStyle/>
          <a:p>
            <a:r>
              <a:rPr lang="en-US" dirty="0"/>
              <a:t>Workshop Series Agenda</a:t>
            </a:r>
          </a:p>
        </p:txBody>
      </p:sp>
      <p:sp>
        <p:nvSpPr>
          <p:cNvPr id="5" name="Content Placeholder 4">
            <a:extLst>
              <a:ext uri="{FF2B5EF4-FFF2-40B4-BE49-F238E27FC236}">
                <a16:creationId xmlns:a16="http://schemas.microsoft.com/office/drawing/2014/main" id="{6F781D7F-8AF7-0E06-1203-0AA66700F936}"/>
              </a:ext>
            </a:extLst>
          </p:cNvPr>
          <p:cNvSpPr>
            <a:spLocks noGrp="1"/>
          </p:cNvSpPr>
          <p:nvPr>
            <p:ph sz="half" idx="2"/>
          </p:nvPr>
        </p:nvSpPr>
        <p:spPr>
          <a:xfrm>
            <a:off x="922801" y="1247775"/>
            <a:ext cx="4912849" cy="5245100"/>
          </a:xfrm>
        </p:spPr>
        <p:txBody>
          <a:bodyPr>
            <a:normAutofit/>
          </a:bodyPr>
          <a:lstStyle/>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Why do we assess students?</a:t>
            </a:r>
          </a:p>
          <a:p>
            <a:pPr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Review some selected Rules and Regulations </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Identify the students of our focus</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What do we assess?</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Broad Assessment Tools</a:t>
            </a:r>
          </a:p>
          <a:p>
            <a:pPr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Evaluation Planning Team Meeting</a:t>
            </a:r>
          </a:p>
          <a:p>
            <a:pPr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Basic Psychometric concepts we need to   understand</a:t>
            </a:r>
          </a:p>
          <a:p>
            <a:pPr marL="0" indent="0">
              <a:buNone/>
            </a:pPr>
            <a:endParaRPr lang="en-US" dirty="0"/>
          </a:p>
        </p:txBody>
      </p:sp>
      <p:sp>
        <p:nvSpPr>
          <p:cNvPr id="7" name="Content Placeholder 6">
            <a:extLst>
              <a:ext uri="{FF2B5EF4-FFF2-40B4-BE49-F238E27FC236}">
                <a16:creationId xmlns:a16="http://schemas.microsoft.com/office/drawing/2014/main" id="{617D9FF1-73CE-CB88-11CA-CC0B82C2CBA7}"/>
              </a:ext>
            </a:extLst>
          </p:cNvPr>
          <p:cNvSpPr>
            <a:spLocks noGrp="1"/>
          </p:cNvSpPr>
          <p:nvPr>
            <p:ph sz="quarter" idx="4"/>
          </p:nvPr>
        </p:nvSpPr>
        <p:spPr>
          <a:xfrm>
            <a:off x="6096000" y="1247775"/>
            <a:ext cx="4855265" cy="5245100"/>
          </a:xfrm>
        </p:spPr>
        <p:txBody>
          <a:bodyPr>
            <a:normAutofit/>
          </a:bodyPr>
          <a:lstStyle/>
          <a:p>
            <a:pPr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Common Pitfalls or Situations re: evaluation</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Scores and what they mean</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Domains of Assessment</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Types of Assessments</a:t>
            </a:r>
          </a:p>
          <a:p>
            <a:pPr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Cross Battery Assessment Process (XBA)</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Reporting out</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Specific test analysis </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Case Studies and mutual support</a:t>
            </a:r>
          </a:p>
          <a:p>
            <a:endParaRPr lang="en-US" dirty="0"/>
          </a:p>
        </p:txBody>
      </p:sp>
    </p:spTree>
    <p:extLst>
      <p:ext uri="{BB962C8B-B14F-4D97-AF65-F5344CB8AC3E}">
        <p14:creationId xmlns:p14="http://schemas.microsoft.com/office/powerpoint/2010/main" val="1430594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F2ED-25C7-6E2F-D75B-374228E15B39}"/>
              </a:ext>
            </a:extLst>
          </p:cNvPr>
          <p:cNvSpPr>
            <a:spLocks noGrp="1"/>
          </p:cNvSpPr>
          <p:nvPr>
            <p:ph type="title"/>
          </p:nvPr>
        </p:nvSpPr>
        <p:spPr>
          <a:xfrm>
            <a:off x="1077362" y="720434"/>
            <a:ext cx="9950103" cy="622591"/>
          </a:xfrm>
        </p:spPr>
        <p:txBody>
          <a:bodyPr/>
          <a:lstStyle/>
          <a:p>
            <a:r>
              <a:rPr lang="en-US" dirty="0"/>
              <a:t>Test Adaptation Activity: Scenario 3 </a:t>
            </a:r>
          </a:p>
        </p:txBody>
      </p:sp>
      <p:sp>
        <p:nvSpPr>
          <p:cNvPr id="3" name="Content Placeholder 2">
            <a:extLst>
              <a:ext uri="{FF2B5EF4-FFF2-40B4-BE49-F238E27FC236}">
                <a16:creationId xmlns:a16="http://schemas.microsoft.com/office/drawing/2014/main" id="{8A7B8787-C58D-AF36-40C8-C73B0445549E}"/>
              </a:ext>
            </a:extLst>
          </p:cNvPr>
          <p:cNvSpPr>
            <a:spLocks noGrp="1"/>
          </p:cNvSpPr>
          <p:nvPr>
            <p:ph idx="1"/>
          </p:nvPr>
        </p:nvSpPr>
        <p:spPr/>
        <p:txBody>
          <a:bodyPr/>
          <a:lstStyle/>
          <a:p>
            <a:r>
              <a:rPr lang="en-US" sz="2000" b="1" dirty="0"/>
              <a:t>Scenario 3. </a:t>
            </a:r>
          </a:p>
          <a:p>
            <a:endParaRPr lang="en-US" dirty="0"/>
          </a:p>
          <a:p>
            <a:pPr marL="0" marR="0" indent="0">
              <a:lnSpc>
                <a:spcPct val="107000"/>
              </a:lnSpc>
              <a:spcBef>
                <a:spcPts val="0"/>
              </a:spcBef>
              <a:spcAft>
                <a:spcPts val="80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i="1" dirty="0">
                <a:effectLst/>
                <a:latin typeface="Arial" panose="020B0604020202020204" pitchFamily="34" charset="0"/>
                <a:ea typeface="Calibri" panose="020F0502020204030204" pitchFamily="34" charset="0"/>
                <a:cs typeface="Times New Roman" panose="02020603050405020304" pitchFamily="18" charset="0"/>
              </a:rPr>
              <a:t>Reading Comprehension Test</a:t>
            </a:r>
            <a:r>
              <a:rPr lang="en-US" sz="1800" dirty="0">
                <a:effectLst/>
                <a:latin typeface="Arial" panose="020B0604020202020204" pitchFamily="34" charset="0"/>
                <a:ea typeface="Calibri" panose="020F0502020204030204" pitchFamily="34" charset="0"/>
                <a:cs typeface="Times New Roman" panose="02020603050405020304" pitchFamily="18" charset="0"/>
              </a:rPr>
              <a:t> on the OWLS-II requires a student to choose a correct response from four available choices. How might you accommodate this response requirement for a student with limited speech/language and/or motor challenges?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89375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E18A17F1-F0F8-F1C3-96B5-668AC11866F0}"/>
              </a:ext>
            </a:extLst>
          </p:cNvPr>
          <p:cNvSpPr>
            <a:spLocks noGrp="1" noChangeArrowheads="1"/>
          </p:cNvSpPr>
          <p:nvPr>
            <p:ph type="title"/>
          </p:nvPr>
        </p:nvSpPr>
        <p:spPr>
          <a:xfrm>
            <a:off x="689810" y="309897"/>
            <a:ext cx="10732168" cy="798512"/>
          </a:xfrm>
        </p:spPr>
        <p:txBody>
          <a:bodyPr>
            <a:normAutofit fontScale="90000"/>
          </a:bodyPr>
          <a:lstStyle/>
          <a:p>
            <a:pPr eaLnBrk="1" hangingPunct="1">
              <a:defRPr/>
            </a:pPr>
            <a:r>
              <a:rPr lang="en-US" sz="3600" dirty="0"/>
              <a:t>More About Curriculum-Based Measurement (CB</a:t>
            </a:r>
            <a:r>
              <a:rPr lang="en-US" sz="3600" dirty="0">
                <a:solidFill>
                  <a:srgbClr val="C00000"/>
                </a:solidFill>
              </a:rPr>
              <a:t>M</a:t>
            </a:r>
            <a:r>
              <a:rPr lang="en-US" sz="3600" dirty="0"/>
              <a:t>)</a:t>
            </a:r>
            <a:endParaRPr lang="en-US" altLang="en-US" dirty="0"/>
          </a:p>
        </p:txBody>
      </p:sp>
      <p:sp>
        <p:nvSpPr>
          <p:cNvPr id="636931" name="Rectangle 3">
            <a:extLst>
              <a:ext uri="{FF2B5EF4-FFF2-40B4-BE49-F238E27FC236}">
                <a16:creationId xmlns:a16="http://schemas.microsoft.com/office/drawing/2014/main" id="{28DB3818-0353-5D2C-F212-3221F608A7E1}"/>
              </a:ext>
            </a:extLst>
          </p:cNvPr>
          <p:cNvSpPr>
            <a:spLocks noGrp="1" noChangeArrowheads="1"/>
          </p:cNvSpPr>
          <p:nvPr>
            <p:ph type="body" idx="1"/>
          </p:nvPr>
        </p:nvSpPr>
        <p:spPr>
          <a:xfrm>
            <a:off x="1981200" y="1295399"/>
            <a:ext cx="8229600" cy="5284787"/>
          </a:xfrm>
        </p:spPr>
        <p:txBody>
          <a:bodyPr>
            <a:normAutofit fontScale="77500" lnSpcReduction="20000"/>
          </a:bodyPr>
          <a:lstStyle/>
          <a:p>
            <a:pPr eaLnBrk="1" hangingPunct="1">
              <a:buClr>
                <a:schemeClr val="tx1"/>
              </a:buClr>
              <a:defRPr/>
            </a:pPr>
            <a:r>
              <a:rPr lang="en-US" altLang="en-US" sz="3400" dirty="0"/>
              <a:t>Designed to serve as “signs” of general achievement</a:t>
            </a:r>
          </a:p>
          <a:p>
            <a:pPr eaLnBrk="1" hangingPunct="1">
              <a:buClr>
                <a:schemeClr val="tx1"/>
              </a:buClr>
              <a:defRPr/>
            </a:pPr>
            <a:r>
              <a:rPr lang="en-US" altLang="en-US" sz="3400" dirty="0"/>
              <a:t>Are typically fluency measures</a:t>
            </a:r>
          </a:p>
          <a:p>
            <a:pPr eaLnBrk="1" hangingPunct="1">
              <a:buClr>
                <a:schemeClr val="tx1"/>
              </a:buClr>
              <a:defRPr/>
            </a:pPr>
            <a:r>
              <a:rPr lang="en-US" altLang="en-US" sz="3400" dirty="0"/>
              <a:t>Are standardized tests</a:t>
            </a:r>
          </a:p>
          <a:p>
            <a:pPr eaLnBrk="1" hangingPunct="1">
              <a:buClr>
                <a:schemeClr val="tx1"/>
              </a:buClr>
              <a:defRPr/>
            </a:pPr>
            <a:r>
              <a:rPr lang="en-US" altLang="en-US" sz="3400" dirty="0"/>
              <a:t>Are designed to be as short as possible so as not to conflict with teaching.</a:t>
            </a:r>
          </a:p>
          <a:p>
            <a:pPr eaLnBrk="1" hangingPunct="1">
              <a:buClr>
                <a:schemeClr val="tx1"/>
              </a:buClr>
              <a:defRPr/>
            </a:pPr>
            <a:r>
              <a:rPr lang="en-US" altLang="en-US" sz="3400" dirty="0"/>
              <a:t>Describe academic competence at a single point in time</a:t>
            </a:r>
          </a:p>
          <a:p>
            <a:pPr eaLnBrk="1" hangingPunct="1">
              <a:buClr>
                <a:schemeClr val="tx1"/>
              </a:buClr>
              <a:defRPr/>
            </a:pPr>
            <a:r>
              <a:rPr lang="en-US" altLang="en-US" sz="3400" dirty="0"/>
              <a:t>Are sensitive to improvement in short periods of time so quantify the rate at which students develop academic competence over time</a:t>
            </a:r>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dirty="0"/>
          </a:p>
          <a:p>
            <a:pPr>
              <a:buClr>
                <a:schemeClr val="tx1"/>
              </a:buClr>
              <a:buSzPct val="60000"/>
              <a:buFont typeface="Wingdings" panose="05000000000000000000" pitchFamily="2" charset="2"/>
              <a:buChar char="Ø"/>
              <a:defRPr/>
            </a:pPr>
            <a:endParaRPr lang="en-US" altLang="en-US" dirty="0"/>
          </a:p>
          <a:p>
            <a:pPr eaLnBrk="1" hangingPunct="1">
              <a:buClr>
                <a:schemeClr val="tx1"/>
              </a:buClr>
              <a:buSzPct val="60000"/>
              <a:buFont typeface="Wingdings" panose="05000000000000000000" pitchFamily="2" charset="2"/>
              <a:buChar char="Ø"/>
              <a:defRPr/>
            </a:pPr>
            <a:endParaRPr lang="en-US" altLang="en-US" dirty="0"/>
          </a:p>
          <a:p>
            <a:pPr eaLnBrk="1" hangingPunct="1">
              <a:buClr>
                <a:schemeClr val="tx1"/>
              </a:buClr>
              <a:buFont typeface="Wingdings" panose="05000000000000000000" pitchFamily="2" charset="2"/>
              <a:buChar char="Ø"/>
              <a:defRPr/>
            </a:pPr>
            <a:endParaRPr lang="en-US" altLang="en-US" dirty="0">
              <a:solidFill>
                <a:srgbClr val="FFFF00"/>
              </a:solidFill>
            </a:endParaRPr>
          </a:p>
        </p:txBody>
      </p:sp>
      <p:sp>
        <p:nvSpPr>
          <p:cNvPr id="4" name="Slide Number Placeholder 5">
            <a:extLst>
              <a:ext uri="{FF2B5EF4-FFF2-40B4-BE49-F238E27FC236}">
                <a16:creationId xmlns:a16="http://schemas.microsoft.com/office/drawing/2014/main" id="{45DFD07F-8B8F-2812-AA59-933399A06CD9}"/>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69E6F8D-8E7E-4FD3-BB24-5F29BFEC5414}" type="slidenum">
              <a:rPr lang="en-US" altLang="en-US"/>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E18A17F1-F0F8-F1C3-96B5-668AC11866F0}"/>
              </a:ext>
            </a:extLst>
          </p:cNvPr>
          <p:cNvSpPr>
            <a:spLocks noGrp="1" noChangeArrowheads="1"/>
          </p:cNvSpPr>
          <p:nvPr>
            <p:ph type="title"/>
          </p:nvPr>
        </p:nvSpPr>
        <p:spPr>
          <a:xfrm>
            <a:off x="1981200" y="277813"/>
            <a:ext cx="8229600" cy="798512"/>
          </a:xfrm>
        </p:spPr>
        <p:txBody>
          <a:bodyPr>
            <a:normAutofit fontScale="90000"/>
          </a:bodyPr>
          <a:lstStyle/>
          <a:p>
            <a:pPr eaLnBrk="1" hangingPunct="1">
              <a:defRPr/>
            </a:pPr>
            <a:r>
              <a:rPr lang="en-US" sz="3600" dirty="0"/>
              <a:t>Curriculum-Based </a:t>
            </a:r>
            <a:r>
              <a:rPr lang="en-US" sz="3600" dirty="0">
                <a:solidFill>
                  <a:srgbClr val="C00000"/>
                </a:solidFill>
              </a:rPr>
              <a:t>M</a:t>
            </a:r>
            <a:r>
              <a:rPr lang="en-US" sz="3600" dirty="0"/>
              <a:t>easurement (CB</a:t>
            </a:r>
            <a:r>
              <a:rPr lang="en-US" sz="3600" dirty="0">
                <a:solidFill>
                  <a:srgbClr val="C00000"/>
                </a:solidFill>
              </a:rPr>
              <a:t>M</a:t>
            </a:r>
            <a:r>
              <a:rPr lang="en-US" sz="3600" dirty="0"/>
              <a:t>)</a:t>
            </a:r>
            <a:endParaRPr lang="en-US" altLang="en-US" dirty="0"/>
          </a:p>
        </p:txBody>
      </p:sp>
      <p:sp>
        <p:nvSpPr>
          <p:cNvPr id="636931" name="Rectangle 3">
            <a:extLst>
              <a:ext uri="{FF2B5EF4-FFF2-40B4-BE49-F238E27FC236}">
                <a16:creationId xmlns:a16="http://schemas.microsoft.com/office/drawing/2014/main" id="{28DB3818-0353-5D2C-F212-3221F608A7E1}"/>
              </a:ext>
            </a:extLst>
          </p:cNvPr>
          <p:cNvSpPr>
            <a:spLocks noGrp="1" noChangeArrowheads="1"/>
          </p:cNvSpPr>
          <p:nvPr>
            <p:ph type="body" idx="1"/>
          </p:nvPr>
        </p:nvSpPr>
        <p:spPr>
          <a:xfrm>
            <a:off x="1981200" y="1295400"/>
            <a:ext cx="8229600" cy="4940300"/>
          </a:xfrm>
        </p:spPr>
        <p:txBody>
          <a:bodyPr>
            <a:normAutofit/>
          </a:bodyPr>
          <a:lstStyle/>
          <a:p>
            <a:pPr>
              <a:buClr>
                <a:schemeClr val="tx1"/>
              </a:buClr>
              <a:buSzPct val="60000"/>
              <a:defRPr/>
            </a:pPr>
            <a:r>
              <a:rPr lang="en-US" altLang="en-US" sz="2600" dirty="0"/>
              <a:t>Each CBM test is of equivalent difficulty</a:t>
            </a:r>
          </a:p>
          <a:p>
            <a:pPr>
              <a:buClr>
                <a:schemeClr val="tx1"/>
              </a:buClr>
              <a:buSzPct val="60000"/>
              <a:defRPr/>
            </a:pPr>
            <a:r>
              <a:rPr lang="en-US" altLang="en-US" sz="2600" dirty="0"/>
              <a:t>Measurement is frequent</a:t>
            </a:r>
          </a:p>
          <a:p>
            <a:pPr>
              <a:buClr>
                <a:schemeClr val="tx1"/>
              </a:buClr>
              <a:buSzPct val="60000"/>
              <a:defRPr/>
            </a:pPr>
            <a:r>
              <a:rPr lang="en-US" altLang="en-US" sz="2600" dirty="0"/>
              <a:t>Assessment data is graphically represented </a:t>
            </a:r>
          </a:p>
          <a:p>
            <a:pPr>
              <a:buClr>
                <a:schemeClr val="tx1"/>
              </a:buClr>
              <a:buSzPct val="60000"/>
              <a:defRPr/>
            </a:pPr>
            <a:r>
              <a:rPr lang="en-US" altLang="en-US" sz="2600" dirty="0"/>
              <a:t>Students are actively engaged in the process (goal setting, graphing, celebrations)</a:t>
            </a:r>
          </a:p>
          <a:p>
            <a:pPr>
              <a:buClr>
                <a:schemeClr val="tx1"/>
              </a:buClr>
              <a:buSzPct val="60000"/>
              <a:defRPr/>
            </a:pPr>
            <a:r>
              <a:rPr lang="en-US" altLang="en-US" sz="2600" dirty="0"/>
              <a:t>Assessment information is used to formulate instructional decisions to build more effective programs to increase student achievement </a:t>
            </a:r>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dirty="0"/>
          </a:p>
          <a:p>
            <a:pPr>
              <a:buClr>
                <a:schemeClr val="tx1"/>
              </a:buClr>
              <a:buSzPct val="60000"/>
              <a:buFont typeface="Wingdings" panose="05000000000000000000" pitchFamily="2" charset="2"/>
              <a:buChar char="Ø"/>
              <a:defRPr/>
            </a:pPr>
            <a:endParaRPr lang="en-US" altLang="en-US" dirty="0"/>
          </a:p>
          <a:p>
            <a:pPr eaLnBrk="1" hangingPunct="1">
              <a:buClr>
                <a:schemeClr val="tx1"/>
              </a:buClr>
              <a:buSzPct val="60000"/>
              <a:buFont typeface="Wingdings" panose="05000000000000000000" pitchFamily="2" charset="2"/>
              <a:buChar char="Ø"/>
              <a:defRPr/>
            </a:pPr>
            <a:endParaRPr lang="en-US" altLang="en-US" dirty="0"/>
          </a:p>
          <a:p>
            <a:pPr eaLnBrk="1" hangingPunct="1">
              <a:buClr>
                <a:schemeClr val="tx1"/>
              </a:buClr>
              <a:buFont typeface="Wingdings" panose="05000000000000000000" pitchFamily="2" charset="2"/>
              <a:buChar char="Ø"/>
              <a:defRPr/>
            </a:pPr>
            <a:endParaRPr lang="en-US" altLang="en-US" dirty="0">
              <a:solidFill>
                <a:srgbClr val="FFFF00"/>
              </a:solidFill>
            </a:endParaRPr>
          </a:p>
        </p:txBody>
      </p:sp>
      <p:sp>
        <p:nvSpPr>
          <p:cNvPr id="4" name="Slide Number Placeholder 5">
            <a:extLst>
              <a:ext uri="{FF2B5EF4-FFF2-40B4-BE49-F238E27FC236}">
                <a16:creationId xmlns:a16="http://schemas.microsoft.com/office/drawing/2014/main" id="{45DFD07F-8B8F-2812-AA59-933399A06CD9}"/>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69E6F8D-8E7E-4FD3-BB24-5F29BFEC5414}" type="slidenum">
              <a:rPr lang="en-US" altLang="en-US"/>
              <a:pPr/>
              <a:t>32</a:t>
            </a:fld>
            <a:endParaRPr lang="en-US" altLang="en-US"/>
          </a:p>
        </p:txBody>
      </p:sp>
    </p:spTree>
    <p:extLst>
      <p:ext uri="{BB962C8B-B14F-4D97-AF65-F5344CB8AC3E}">
        <p14:creationId xmlns:p14="http://schemas.microsoft.com/office/powerpoint/2010/main" val="3787385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a:extLst>
              <a:ext uri="{FF2B5EF4-FFF2-40B4-BE49-F238E27FC236}">
                <a16:creationId xmlns:a16="http://schemas.microsoft.com/office/drawing/2014/main" id="{059D2244-2B53-67AC-9D6F-526B4B900392}"/>
              </a:ext>
            </a:extLst>
          </p:cNvPr>
          <p:cNvSpPr>
            <a:spLocks noGrp="1" noChangeArrowheads="1"/>
          </p:cNvSpPr>
          <p:nvPr>
            <p:ph type="title"/>
          </p:nvPr>
        </p:nvSpPr>
        <p:spPr>
          <a:xfrm>
            <a:off x="1866900" y="457200"/>
            <a:ext cx="8458200" cy="998538"/>
          </a:xfrm>
        </p:spPr>
        <p:txBody>
          <a:bodyPr>
            <a:normAutofit fontScale="90000"/>
          </a:bodyPr>
          <a:lstStyle/>
          <a:p>
            <a:pPr algn="ctr" eaLnBrk="1" hangingPunct="1">
              <a:defRPr/>
            </a:pPr>
            <a:r>
              <a:rPr lang="en-US" altLang="en-US" dirty="0"/>
              <a:t>Summarize Data &amp; Examine Results </a:t>
            </a:r>
            <a:br>
              <a:rPr lang="en-US" altLang="en-US" dirty="0"/>
            </a:br>
            <a:r>
              <a:rPr lang="en-US" altLang="en-US" dirty="0"/>
              <a:t>for Individual Students</a:t>
            </a:r>
          </a:p>
        </p:txBody>
      </p:sp>
      <p:graphicFrame>
        <p:nvGraphicFramePr>
          <p:cNvPr id="37891" name="Object 3" descr="A line chart, showing number of test occasions along the X axis (from 1 to 15), and score along the Y axis (from 0 to 60 in groups of 10). A vertical dashed line, labeled Instructional Change, stems from 10 tests, running from 0 to 60 in terms of score. A straight blue line indicates Aim, and starting with 1 test and running to 15 tests, increases in score from 20 to 60. Trend line 1 shows ups and downs from taking 1 test to taking 9, hovering around scores 20 to 30. Trend line 2 shows mild ups and downs from taking 11 tests to 15 tests, running from scores 30 to 50.">
            <a:extLst>
              <a:ext uri="{FF2B5EF4-FFF2-40B4-BE49-F238E27FC236}">
                <a16:creationId xmlns:a16="http://schemas.microsoft.com/office/drawing/2014/main" id="{AD0ADD01-6C94-3353-ECA5-BE320BF6DB06}"/>
              </a:ext>
            </a:extLst>
          </p:cNvPr>
          <p:cNvGraphicFramePr>
            <a:graphicFrameLocks noChangeAspect="1"/>
          </p:cNvGraphicFramePr>
          <p:nvPr>
            <p:extLst>
              <p:ext uri="{D42A27DB-BD31-4B8C-83A1-F6EECF244321}">
                <p14:modId xmlns:p14="http://schemas.microsoft.com/office/powerpoint/2010/main" val="1861585593"/>
              </p:ext>
            </p:extLst>
          </p:nvPr>
        </p:nvGraphicFramePr>
        <p:xfrm>
          <a:off x="2743200" y="2362201"/>
          <a:ext cx="6096000" cy="4075113"/>
        </p:xfrm>
        <a:graphic>
          <a:graphicData uri="http://schemas.openxmlformats.org/presentationml/2006/ole">
            <mc:AlternateContent xmlns:mc="http://schemas.openxmlformats.org/markup-compatibility/2006">
              <mc:Choice xmlns:v="urn:schemas-microsoft-com:vml" Requires="v">
                <p:oleObj name="Chart" r:id="rId3" imgW="6096120" imgH="4076673" progId="MSGraph.Chart.8">
                  <p:embed followColorScheme="full"/>
                </p:oleObj>
              </mc:Choice>
              <mc:Fallback>
                <p:oleObj name="Chart" r:id="rId3" imgW="6096120" imgH="4076673" progId="MSGraph.Chart.8">
                  <p:embed followColorScheme="full"/>
                  <p:pic>
                    <p:nvPicPr>
                      <p:cNvPr id="37891" name="Object 3">
                        <a:extLst>
                          <a:ext uri="{FF2B5EF4-FFF2-40B4-BE49-F238E27FC236}">
                            <a16:creationId xmlns:a16="http://schemas.microsoft.com/office/drawing/2014/main" id="{AD0ADD01-6C94-3353-ECA5-BE320BF6DB06}"/>
                          </a:ext>
                        </a:extLst>
                      </p:cNvPr>
                      <p:cNvPicPr>
                        <a:picLocks noChangeAspect="1" noChangeArrowheads="1"/>
                      </p:cNvPicPr>
                      <p:nvPr/>
                    </p:nvPicPr>
                    <p:blipFill>
                      <a:blip r:embed="rId4"/>
                      <a:srcRect/>
                      <a:stretch>
                        <a:fillRect/>
                      </a:stretch>
                    </p:blipFill>
                    <p:spPr bwMode="auto">
                      <a:xfrm>
                        <a:off x="2743200" y="2362201"/>
                        <a:ext cx="609600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9" name="Oval 11">
            <a:extLst>
              <a:ext uri="{FF2B5EF4-FFF2-40B4-BE49-F238E27FC236}">
                <a16:creationId xmlns:a16="http://schemas.microsoft.com/office/drawing/2014/main" id="{F18862DF-1B97-E1ED-E79F-E2EC02F152D5}"/>
              </a:ext>
              <a:ext uri="{C183D7F6-B498-43B3-948B-1728B52AA6E4}">
                <adec:decorative xmlns:adec="http://schemas.microsoft.com/office/drawing/2017/decorative" val="1"/>
              </a:ext>
            </a:extLst>
          </p:cNvPr>
          <p:cNvSpPr>
            <a:spLocks noChangeArrowheads="1"/>
          </p:cNvSpPr>
          <p:nvPr/>
        </p:nvSpPr>
        <p:spPr bwMode="auto">
          <a:xfrm>
            <a:off x="6629400" y="5486400"/>
            <a:ext cx="457200" cy="381000"/>
          </a:xfrm>
          <a:prstGeom prst="ellipse">
            <a:avLst/>
          </a:prstGeom>
          <a:noFill/>
          <a:ln w="25400">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37900" name="Line 12">
            <a:extLst>
              <a:ext uri="{FF2B5EF4-FFF2-40B4-BE49-F238E27FC236}">
                <a16:creationId xmlns:a16="http://schemas.microsoft.com/office/drawing/2014/main" id="{035E584E-D62C-4D92-66BA-D88A44E5AD13}"/>
              </a:ext>
              <a:ext uri="{C183D7F6-B498-43B3-948B-1728B52AA6E4}">
                <adec:decorative xmlns:adec="http://schemas.microsoft.com/office/drawing/2017/decorative" val="1"/>
              </a:ext>
            </a:extLst>
          </p:cNvPr>
          <p:cNvSpPr>
            <a:spLocks noChangeShapeType="1"/>
          </p:cNvSpPr>
          <p:nvPr/>
        </p:nvSpPr>
        <p:spPr bwMode="auto">
          <a:xfrm>
            <a:off x="7010400" y="3124200"/>
            <a:ext cx="0" cy="2286000"/>
          </a:xfrm>
          <a:prstGeom prst="line">
            <a:avLst/>
          </a:prstGeom>
          <a:noFill/>
          <a:ln w="190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3" name="Rectangle 15">
            <a:extLst>
              <a:ext uri="{FF2B5EF4-FFF2-40B4-BE49-F238E27FC236}">
                <a16:creationId xmlns:a16="http://schemas.microsoft.com/office/drawing/2014/main" id="{C2F03FF5-84B8-8789-7A3D-6FDD9893DC68}"/>
              </a:ext>
              <a:ext uri="{C183D7F6-B498-43B3-948B-1728B52AA6E4}">
                <adec:decorative xmlns:adec="http://schemas.microsoft.com/office/drawing/2017/decorative" val="1"/>
              </a:ext>
            </a:extLst>
          </p:cNvPr>
          <p:cNvSpPr>
            <a:spLocks noChangeArrowheads="1"/>
          </p:cNvSpPr>
          <p:nvPr/>
        </p:nvSpPr>
        <p:spPr bwMode="auto">
          <a:xfrm>
            <a:off x="6870700" y="4038600"/>
            <a:ext cx="274638"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37905" name="Line 17">
            <a:extLst>
              <a:ext uri="{FF2B5EF4-FFF2-40B4-BE49-F238E27FC236}">
                <a16:creationId xmlns:a16="http://schemas.microsoft.com/office/drawing/2014/main" id="{FCC6D203-BF51-A3E2-2579-D7AC158D0EBF}"/>
              </a:ext>
              <a:ext uri="{C183D7F6-B498-43B3-948B-1728B52AA6E4}">
                <adec:decorative xmlns:adec="http://schemas.microsoft.com/office/drawing/2017/decorative" val="1"/>
              </a:ext>
            </a:extLst>
          </p:cNvPr>
          <p:cNvSpPr>
            <a:spLocks noChangeShapeType="1"/>
          </p:cNvSpPr>
          <p:nvPr/>
        </p:nvSpPr>
        <p:spPr bwMode="auto">
          <a:xfrm>
            <a:off x="7010400" y="3886200"/>
            <a:ext cx="0" cy="53340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7901" name="Text Box 13">
            <a:extLst>
              <a:ext uri="{FF2B5EF4-FFF2-40B4-BE49-F238E27FC236}">
                <a16:creationId xmlns:a16="http://schemas.microsoft.com/office/drawing/2014/main" id="{62C95FD9-D127-EF7F-5735-8B660AC42FE2}"/>
              </a:ext>
            </a:extLst>
          </p:cNvPr>
          <p:cNvSpPr txBox="1">
            <a:spLocks noChangeArrowheads="1"/>
          </p:cNvSpPr>
          <p:nvPr/>
        </p:nvSpPr>
        <p:spPr bwMode="auto">
          <a:xfrm>
            <a:off x="7086600" y="25908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latin typeface="Times New Roman" panose="02020603050405020304" pitchFamily="18" charset="0"/>
              </a:rPr>
              <a:t>Instructional Change</a:t>
            </a:r>
          </a:p>
        </p:txBody>
      </p:sp>
      <p:sp>
        <p:nvSpPr>
          <p:cNvPr id="37902" name="Line 14">
            <a:extLst>
              <a:ext uri="{FF2B5EF4-FFF2-40B4-BE49-F238E27FC236}">
                <a16:creationId xmlns:a16="http://schemas.microsoft.com/office/drawing/2014/main" id="{AA142698-AC51-ED56-361E-B7EC3FC0821D}"/>
              </a:ext>
              <a:ext uri="{C183D7F6-B498-43B3-948B-1728B52AA6E4}">
                <adec:decorative xmlns:adec="http://schemas.microsoft.com/office/drawing/2017/decorative" val="1"/>
              </a:ext>
            </a:extLst>
          </p:cNvPr>
          <p:cNvSpPr>
            <a:spLocks noChangeShapeType="1"/>
          </p:cNvSpPr>
          <p:nvPr/>
        </p:nvSpPr>
        <p:spPr bwMode="auto">
          <a:xfrm flipH="1">
            <a:off x="7086600" y="2971800"/>
            <a:ext cx="381000" cy="152400"/>
          </a:xfrm>
          <a:prstGeom prst="line">
            <a:avLst/>
          </a:prstGeom>
          <a:noFill/>
          <a:ln w="25400">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6" name="Text Box 8">
            <a:extLst>
              <a:ext uri="{FF2B5EF4-FFF2-40B4-BE49-F238E27FC236}">
                <a16:creationId xmlns:a16="http://schemas.microsoft.com/office/drawing/2014/main" id="{998130D7-F3E2-D55B-2007-F3390921335C}"/>
              </a:ext>
            </a:extLst>
          </p:cNvPr>
          <p:cNvSpPr txBox="1">
            <a:spLocks noChangeArrowheads="1"/>
          </p:cNvSpPr>
          <p:nvPr/>
        </p:nvSpPr>
        <p:spPr bwMode="auto">
          <a:xfrm>
            <a:off x="4724400" y="44958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solidFill>
                  <a:srgbClr val="FF3300"/>
                </a:solidFill>
                <a:latin typeface="Times New Roman" panose="02020603050405020304" pitchFamily="18" charset="0"/>
              </a:rPr>
              <a:t>Trend Line No. 1</a:t>
            </a:r>
          </a:p>
        </p:txBody>
      </p:sp>
      <p:sp>
        <p:nvSpPr>
          <p:cNvPr id="37895" name="Line 7">
            <a:extLst>
              <a:ext uri="{FF2B5EF4-FFF2-40B4-BE49-F238E27FC236}">
                <a16:creationId xmlns:a16="http://schemas.microsoft.com/office/drawing/2014/main" id="{7D20C4B5-5ED5-B445-F800-5A338776392C}"/>
              </a:ext>
              <a:ext uri="{C183D7F6-B498-43B3-948B-1728B52AA6E4}">
                <adec:decorative xmlns:adec="http://schemas.microsoft.com/office/drawing/2017/decorative" val="1"/>
              </a:ext>
            </a:extLst>
          </p:cNvPr>
          <p:cNvSpPr>
            <a:spLocks noChangeShapeType="1"/>
          </p:cNvSpPr>
          <p:nvPr/>
        </p:nvSpPr>
        <p:spPr bwMode="auto">
          <a:xfrm flipV="1">
            <a:off x="3810000" y="4191000"/>
            <a:ext cx="3048000" cy="381000"/>
          </a:xfrm>
          <a:prstGeom prst="line">
            <a:avLst/>
          </a:prstGeom>
          <a:noFill/>
          <a:ln w="12700">
            <a:solidFill>
              <a:srgbClr val="FF0000"/>
            </a:solidFill>
            <a:round/>
            <a:headEnd type="diamond" w="sm" len="sm"/>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6" name="Text Box 18">
            <a:extLst>
              <a:ext uri="{FF2B5EF4-FFF2-40B4-BE49-F238E27FC236}">
                <a16:creationId xmlns:a16="http://schemas.microsoft.com/office/drawing/2014/main" id="{0BE8D363-50EF-8B3F-FB79-CF2CF65BE007}"/>
              </a:ext>
            </a:extLst>
          </p:cNvPr>
          <p:cNvSpPr txBox="1">
            <a:spLocks noChangeArrowheads="1"/>
          </p:cNvSpPr>
          <p:nvPr/>
        </p:nvSpPr>
        <p:spPr bwMode="auto">
          <a:xfrm>
            <a:off x="7162800" y="41910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solidFill>
                  <a:srgbClr val="FF3300"/>
                </a:solidFill>
                <a:latin typeface="Times New Roman" panose="02020603050405020304" pitchFamily="18" charset="0"/>
              </a:rPr>
              <a:t>Trend Line No. 2</a:t>
            </a:r>
          </a:p>
        </p:txBody>
      </p:sp>
      <p:sp>
        <p:nvSpPr>
          <p:cNvPr id="37898" name="Text Box 10">
            <a:extLst>
              <a:ext uri="{FF2B5EF4-FFF2-40B4-BE49-F238E27FC236}">
                <a16:creationId xmlns:a16="http://schemas.microsoft.com/office/drawing/2014/main" id="{F0135DAE-0206-E92A-B3FE-7587D1E6CDD0}"/>
              </a:ext>
            </a:extLst>
          </p:cNvPr>
          <p:cNvSpPr txBox="1">
            <a:spLocks noChangeArrowheads="1"/>
          </p:cNvSpPr>
          <p:nvPr/>
        </p:nvSpPr>
        <p:spPr bwMode="auto">
          <a:xfrm>
            <a:off x="4419600" y="34290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solidFill>
                  <a:srgbClr val="3333FF"/>
                </a:solidFill>
                <a:latin typeface="Times New Roman" panose="02020603050405020304" pitchFamily="18" charset="0"/>
              </a:rPr>
              <a:t>Aim Line</a:t>
            </a:r>
          </a:p>
        </p:txBody>
      </p:sp>
      <p:sp>
        <p:nvSpPr>
          <p:cNvPr id="37897" name="Line 9">
            <a:extLst>
              <a:ext uri="{FF2B5EF4-FFF2-40B4-BE49-F238E27FC236}">
                <a16:creationId xmlns:a16="http://schemas.microsoft.com/office/drawing/2014/main" id="{61206F13-2140-B353-A88A-7B1CF352517A}"/>
              </a:ext>
              <a:ext uri="{C183D7F6-B498-43B3-948B-1728B52AA6E4}">
                <adec:decorative xmlns:adec="http://schemas.microsoft.com/office/drawing/2017/decorative" val="1"/>
              </a:ext>
            </a:extLst>
          </p:cNvPr>
          <p:cNvSpPr>
            <a:spLocks noChangeShapeType="1"/>
          </p:cNvSpPr>
          <p:nvPr/>
        </p:nvSpPr>
        <p:spPr bwMode="auto">
          <a:xfrm flipV="1">
            <a:off x="3810000" y="3200400"/>
            <a:ext cx="4648200" cy="1371600"/>
          </a:xfrm>
          <a:prstGeom prst="line">
            <a:avLst/>
          </a:prstGeom>
          <a:noFill/>
          <a:ln w="12700">
            <a:solidFill>
              <a:srgbClr val="0000FF"/>
            </a:solidFill>
            <a:round/>
            <a:headEnd type="diamond" w="sm" len="sm"/>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4" name="Line 16">
            <a:extLst>
              <a:ext uri="{FF2B5EF4-FFF2-40B4-BE49-F238E27FC236}">
                <a16:creationId xmlns:a16="http://schemas.microsoft.com/office/drawing/2014/main" id="{30B4CB88-7896-7C05-2D80-FDD0908BAB9E}"/>
              </a:ext>
              <a:ext uri="{C183D7F6-B498-43B3-948B-1728B52AA6E4}">
                <adec:decorative xmlns:adec="http://schemas.microsoft.com/office/drawing/2017/decorative" val="1"/>
              </a:ext>
            </a:extLst>
          </p:cNvPr>
          <p:cNvSpPr>
            <a:spLocks noChangeShapeType="1"/>
          </p:cNvSpPr>
          <p:nvPr/>
        </p:nvSpPr>
        <p:spPr bwMode="auto">
          <a:xfrm flipV="1">
            <a:off x="7162800" y="3581400"/>
            <a:ext cx="1371600" cy="533400"/>
          </a:xfrm>
          <a:prstGeom prst="line">
            <a:avLst/>
          </a:prstGeom>
          <a:noFill/>
          <a:ln w="12700">
            <a:solidFill>
              <a:schemeClr val="hlink"/>
            </a:solidFill>
            <a:miter lim="800000"/>
            <a:headEnd type="diamond" w="sm" len="sm"/>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B555-FD43-CE3E-854A-26F1E1A562B3}"/>
              </a:ext>
            </a:extLst>
          </p:cNvPr>
          <p:cNvSpPr>
            <a:spLocks noGrp="1"/>
          </p:cNvSpPr>
          <p:nvPr>
            <p:ph type="title"/>
          </p:nvPr>
        </p:nvSpPr>
        <p:spPr>
          <a:xfrm>
            <a:off x="1077362" y="335277"/>
            <a:ext cx="9950103" cy="763850"/>
          </a:xfrm>
        </p:spPr>
        <p:txBody>
          <a:bodyPr>
            <a:normAutofit/>
          </a:bodyPr>
          <a:lstStyle/>
          <a:p>
            <a:r>
              <a:rPr lang="en-US" dirty="0"/>
              <a:t>Reporting Out Evaluation Results</a:t>
            </a:r>
          </a:p>
        </p:txBody>
      </p:sp>
      <p:sp>
        <p:nvSpPr>
          <p:cNvPr id="4" name="Content Placeholder 3">
            <a:extLst>
              <a:ext uri="{FF2B5EF4-FFF2-40B4-BE49-F238E27FC236}">
                <a16:creationId xmlns:a16="http://schemas.microsoft.com/office/drawing/2014/main" id="{C0015B61-D814-D0EE-A9A1-1570E03D7234}"/>
              </a:ext>
            </a:extLst>
          </p:cNvPr>
          <p:cNvSpPr>
            <a:spLocks noGrp="1"/>
          </p:cNvSpPr>
          <p:nvPr>
            <p:ph idx="1"/>
          </p:nvPr>
        </p:nvSpPr>
        <p:spPr>
          <a:xfrm>
            <a:off x="1077362" y="1327727"/>
            <a:ext cx="9950103" cy="4841703"/>
          </a:xfrm>
        </p:spPr>
        <p:txBody>
          <a:bodyPr>
            <a:normAutofit/>
          </a:bodyPr>
          <a:lstStyle/>
          <a:p>
            <a:r>
              <a:rPr lang="en-US" sz="2600" dirty="0"/>
              <a:t>Select an appropriate type of score and use it consistently if possible</a:t>
            </a:r>
          </a:p>
          <a:p>
            <a:r>
              <a:rPr lang="en-US" sz="2600" dirty="0"/>
              <a:t>If differing types of scores must be used, be sure to clearly explain each type </a:t>
            </a:r>
          </a:p>
          <a:p>
            <a:r>
              <a:rPr lang="en-US" sz="2600" dirty="0"/>
              <a:t>Focus on strengths </a:t>
            </a:r>
          </a:p>
          <a:p>
            <a:r>
              <a:rPr lang="en-US" sz="2600" dirty="0"/>
              <a:t>Describe challenges</a:t>
            </a:r>
          </a:p>
          <a:p>
            <a:r>
              <a:rPr lang="en-US" sz="2600" dirty="0"/>
              <a:t>Avoid jargon… Provide explanations when needed</a:t>
            </a:r>
          </a:p>
        </p:txBody>
      </p:sp>
    </p:spTree>
    <p:extLst>
      <p:ext uri="{BB962C8B-B14F-4D97-AF65-F5344CB8AC3E}">
        <p14:creationId xmlns:p14="http://schemas.microsoft.com/office/powerpoint/2010/main" val="1867757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B555-FD43-CE3E-854A-26F1E1A562B3}"/>
              </a:ext>
            </a:extLst>
          </p:cNvPr>
          <p:cNvSpPr>
            <a:spLocks noGrp="1"/>
          </p:cNvSpPr>
          <p:nvPr>
            <p:ph type="title"/>
          </p:nvPr>
        </p:nvSpPr>
        <p:spPr>
          <a:xfrm>
            <a:off x="1077362" y="335277"/>
            <a:ext cx="9950103" cy="763850"/>
          </a:xfrm>
        </p:spPr>
        <p:txBody>
          <a:bodyPr>
            <a:normAutofit/>
          </a:bodyPr>
          <a:lstStyle/>
          <a:p>
            <a:r>
              <a:rPr lang="en-US" dirty="0"/>
              <a:t>More About Reporting Out Evaluation Results</a:t>
            </a:r>
          </a:p>
        </p:txBody>
      </p:sp>
      <p:sp>
        <p:nvSpPr>
          <p:cNvPr id="4" name="Content Placeholder 3">
            <a:extLst>
              <a:ext uri="{FF2B5EF4-FFF2-40B4-BE49-F238E27FC236}">
                <a16:creationId xmlns:a16="http://schemas.microsoft.com/office/drawing/2014/main" id="{C0015B61-D814-D0EE-A9A1-1570E03D7234}"/>
              </a:ext>
            </a:extLst>
          </p:cNvPr>
          <p:cNvSpPr>
            <a:spLocks noGrp="1"/>
          </p:cNvSpPr>
          <p:nvPr>
            <p:ph idx="1"/>
          </p:nvPr>
        </p:nvSpPr>
        <p:spPr>
          <a:xfrm>
            <a:off x="1077362" y="1327727"/>
            <a:ext cx="9950103" cy="4841703"/>
          </a:xfrm>
        </p:spPr>
        <p:txBody>
          <a:bodyPr>
            <a:normAutofit/>
          </a:bodyPr>
          <a:lstStyle/>
          <a:p>
            <a:r>
              <a:rPr lang="en-US" sz="2600" dirty="0"/>
              <a:t>Summarize what we have learned about the student and how we will use that information </a:t>
            </a:r>
          </a:p>
          <a:p>
            <a:r>
              <a:rPr lang="en-US" sz="2600" dirty="0"/>
              <a:t>Make explicit links between test performance and real-life implications/performance</a:t>
            </a:r>
          </a:p>
          <a:p>
            <a:r>
              <a:rPr lang="en-US" sz="2600" dirty="0"/>
              <a:t>Be cognizant of your audience</a:t>
            </a:r>
          </a:p>
        </p:txBody>
      </p:sp>
    </p:spTree>
    <p:extLst>
      <p:ext uri="{BB962C8B-B14F-4D97-AF65-F5344CB8AC3E}">
        <p14:creationId xmlns:p14="http://schemas.microsoft.com/office/powerpoint/2010/main" val="375144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D1CC-01B5-19EE-7403-D06BFFB6EC8C}"/>
              </a:ext>
            </a:extLst>
          </p:cNvPr>
          <p:cNvSpPr>
            <a:spLocks noGrp="1"/>
          </p:cNvSpPr>
          <p:nvPr>
            <p:ph type="title"/>
          </p:nvPr>
        </p:nvSpPr>
        <p:spPr>
          <a:xfrm>
            <a:off x="1077362" y="254090"/>
            <a:ext cx="9950103" cy="532294"/>
          </a:xfrm>
        </p:spPr>
        <p:txBody>
          <a:bodyPr>
            <a:normAutofit fontScale="90000"/>
          </a:bodyPr>
          <a:lstStyle/>
          <a:p>
            <a:r>
              <a:rPr lang="en-US" sz="3200" dirty="0"/>
              <a:t>Tests </a:t>
            </a:r>
            <a:r>
              <a:rPr lang="en-US" dirty="0"/>
              <a:t>Y</a:t>
            </a:r>
            <a:r>
              <a:rPr lang="en-US" sz="3200" dirty="0"/>
              <a:t>ou </a:t>
            </a:r>
            <a:r>
              <a:rPr lang="en-US" dirty="0"/>
              <a:t>M</a:t>
            </a:r>
            <a:r>
              <a:rPr lang="en-US" sz="3200" dirty="0"/>
              <a:t>ay </a:t>
            </a:r>
            <a:r>
              <a:rPr lang="en-US" dirty="0"/>
              <a:t>E</a:t>
            </a:r>
            <a:r>
              <a:rPr lang="en-US" sz="3200" dirty="0"/>
              <a:t>ncounter</a:t>
            </a:r>
            <a:endParaRPr lang="en-US" dirty="0"/>
          </a:p>
        </p:txBody>
      </p:sp>
      <p:sp>
        <p:nvSpPr>
          <p:cNvPr id="3" name="Content Placeholder 2">
            <a:extLst>
              <a:ext uri="{FF2B5EF4-FFF2-40B4-BE49-F238E27FC236}">
                <a16:creationId xmlns:a16="http://schemas.microsoft.com/office/drawing/2014/main" id="{0CFB905E-F2DF-92E2-6392-70FB56898712}"/>
              </a:ext>
            </a:extLst>
          </p:cNvPr>
          <p:cNvSpPr>
            <a:spLocks noGrp="1"/>
          </p:cNvSpPr>
          <p:nvPr>
            <p:ph idx="1"/>
          </p:nvPr>
        </p:nvSpPr>
        <p:spPr>
          <a:xfrm>
            <a:off x="1077362" y="1115568"/>
            <a:ext cx="9950103" cy="4825262"/>
          </a:xfrm>
        </p:spPr>
        <p:txBody>
          <a:bodyPr>
            <a:normAutofit lnSpcReduction="10000"/>
          </a:bodyPr>
          <a:lstStyle/>
          <a:p>
            <a:r>
              <a:rPr lang="en-US" b="1" dirty="0">
                <a:solidFill>
                  <a:srgbClr val="0070C0"/>
                </a:solidFill>
                <a:hlinkClick r:id="rId3">
                  <a:extLst>
                    <a:ext uri="{A12FA001-AC4F-418D-AE19-62706E023703}">
                      <ahyp:hlinkClr xmlns:ahyp="http://schemas.microsoft.com/office/drawing/2018/hyperlinkcolor" val="tx"/>
                    </a:ext>
                  </a:extLst>
                </a:hlinkClick>
              </a:rPr>
              <a:t>KeyMath-3 DA</a:t>
            </a:r>
            <a:r>
              <a:rPr lang="en-US" dirty="0">
                <a:solidFill>
                  <a:srgbClr val="0070C0"/>
                </a:solidFill>
                <a:hlinkClick r:id="rId3">
                  <a:extLst>
                    <a:ext uri="{A12FA001-AC4F-418D-AE19-62706E023703}">
                      <ahyp:hlinkClr xmlns:ahyp="http://schemas.microsoft.com/office/drawing/2018/hyperlinkcolor" val="tx"/>
                    </a:ext>
                  </a:extLst>
                </a:hlinkClick>
              </a:rPr>
              <a:t> (KeyMath-3 Diagnostic Assessment)</a:t>
            </a:r>
            <a:endParaRPr lang="en-US" dirty="0">
              <a:solidFill>
                <a:srgbClr val="0070C0"/>
              </a:solidFill>
            </a:endParaRPr>
          </a:p>
          <a:p>
            <a:r>
              <a:rPr lang="en-US" b="1" dirty="0">
                <a:solidFill>
                  <a:srgbClr val="0070C0"/>
                </a:solidFill>
                <a:hlinkClick r:id="rId4">
                  <a:extLst>
                    <a:ext uri="{A12FA001-AC4F-418D-AE19-62706E023703}">
                      <ahyp:hlinkClr xmlns:ahyp="http://schemas.microsoft.com/office/drawing/2018/hyperlinkcolor" val="tx"/>
                    </a:ext>
                  </a:extLst>
                </a:hlinkClick>
              </a:rPr>
              <a:t>KTEA-3</a:t>
            </a:r>
            <a:r>
              <a:rPr lang="en-US" dirty="0">
                <a:solidFill>
                  <a:srgbClr val="0070C0"/>
                </a:solidFill>
                <a:hlinkClick r:id="rId4">
                  <a:extLst>
                    <a:ext uri="{A12FA001-AC4F-418D-AE19-62706E023703}">
                      <ahyp:hlinkClr xmlns:ahyp="http://schemas.microsoft.com/office/drawing/2018/hyperlinkcolor" val="tx"/>
                    </a:ext>
                  </a:extLst>
                </a:hlinkClick>
              </a:rPr>
              <a:t> (Kaufman Test of Educational Achievement | Third Edition)</a:t>
            </a:r>
            <a:endParaRPr lang="en-US" dirty="0">
              <a:solidFill>
                <a:srgbClr val="0070C0"/>
              </a:solidFill>
            </a:endParaRPr>
          </a:p>
          <a:p>
            <a:r>
              <a:rPr lang="en-US" b="1" u="sng" dirty="0">
                <a:solidFill>
                  <a:srgbClr val="0070C0"/>
                </a:solidFill>
              </a:rPr>
              <a:t>WJ-IV</a:t>
            </a:r>
            <a:r>
              <a:rPr lang="en-US" u="sng" dirty="0">
                <a:solidFill>
                  <a:srgbClr val="0070C0"/>
                </a:solidFill>
              </a:rPr>
              <a:t> (Woodcock-Johnson Tests of Achievement</a:t>
            </a:r>
            <a:r>
              <a:rPr lang="en-US" u="sng" dirty="0">
                <a:solidFill>
                  <a:srgbClr val="0070C0"/>
                </a:solidFill>
                <a:hlinkClick r:id="rId5">
                  <a:extLst>
                    <a:ext uri="{A12FA001-AC4F-418D-AE19-62706E023703}">
                      <ahyp:hlinkClr xmlns:ahyp="http://schemas.microsoft.com/office/drawing/2018/hyperlinkcolor" val="tx"/>
                    </a:ext>
                  </a:extLst>
                </a:hlinkClick>
              </a:rPr>
              <a:t>| Fourth Edition</a:t>
            </a:r>
            <a:r>
              <a:rPr lang="en-US" dirty="0">
                <a:solidFill>
                  <a:srgbClr val="0070C0"/>
                </a:solidFill>
                <a:hlinkClick r:id="rId5">
                  <a:extLst>
                    <a:ext uri="{A12FA001-AC4F-418D-AE19-62706E023703}">
                      <ahyp:hlinkClr xmlns:ahyp="http://schemas.microsoft.com/office/drawing/2018/hyperlinkcolor" val="tx"/>
                    </a:ext>
                  </a:extLst>
                </a:hlinkClick>
              </a:rPr>
              <a:t>)</a:t>
            </a:r>
            <a:endParaRPr lang="en-US" dirty="0">
              <a:solidFill>
                <a:srgbClr val="0070C0"/>
              </a:solidFill>
            </a:endParaRPr>
          </a:p>
          <a:p>
            <a:r>
              <a:rPr lang="en-US" b="1" dirty="0">
                <a:solidFill>
                  <a:srgbClr val="0070C0"/>
                </a:solidFill>
                <a:hlinkClick r:id="rId6">
                  <a:extLst>
                    <a:ext uri="{A12FA001-AC4F-418D-AE19-62706E023703}">
                      <ahyp:hlinkClr xmlns:ahyp="http://schemas.microsoft.com/office/drawing/2018/hyperlinkcolor" val="tx"/>
                    </a:ext>
                  </a:extLst>
                </a:hlinkClick>
              </a:rPr>
              <a:t>OWLS-II</a:t>
            </a:r>
            <a:r>
              <a:rPr lang="en-US" dirty="0">
                <a:solidFill>
                  <a:srgbClr val="0070C0"/>
                </a:solidFill>
                <a:hlinkClick r:id="rId6">
                  <a:extLst>
                    <a:ext uri="{A12FA001-AC4F-418D-AE19-62706E023703}">
                      <ahyp:hlinkClr xmlns:ahyp="http://schemas.microsoft.com/office/drawing/2018/hyperlinkcolor" val="tx"/>
                    </a:ext>
                  </a:extLst>
                </a:hlinkClick>
              </a:rPr>
              <a:t> (Oral and Written Language Scales | Second Edition)</a:t>
            </a:r>
            <a:endParaRPr lang="en-US" dirty="0">
              <a:solidFill>
                <a:srgbClr val="0070C0"/>
              </a:solidFill>
            </a:endParaRPr>
          </a:p>
          <a:p>
            <a:r>
              <a:rPr lang="en-US" b="1" dirty="0">
                <a:solidFill>
                  <a:srgbClr val="0070C0"/>
                </a:solidFill>
                <a:hlinkClick r:id="rId7">
                  <a:extLst>
                    <a:ext uri="{A12FA001-AC4F-418D-AE19-62706E023703}">
                      <ahyp:hlinkClr xmlns:ahyp="http://schemas.microsoft.com/office/drawing/2018/hyperlinkcolor" val="tx"/>
                    </a:ext>
                  </a:extLst>
                </a:hlinkClick>
              </a:rPr>
              <a:t>PPVT-5</a:t>
            </a:r>
            <a:r>
              <a:rPr lang="en-US" dirty="0">
                <a:solidFill>
                  <a:srgbClr val="0070C0"/>
                </a:solidFill>
                <a:hlinkClick r:id="rId7">
                  <a:extLst>
                    <a:ext uri="{A12FA001-AC4F-418D-AE19-62706E023703}">
                      <ahyp:hlinkClr xmlns:ahyp="http://schemas.microsoft.com/office/drawing/2018/hyperlinkcolor" val="tx"/>
                    </a:ext>
                  </a:extLst>
                </a:hlinkClick>
              </a:rPr>
              <a:t> (Peabody Picture Vocabulary Test | Fifth Edition)</a:t>
            </a:r>
            <a:endParaRPr lang="en-US" dirty="0">
              <a:solidFill>
                <a:srgbClr val="0070C0"/>
              </a:solidFill>
            </a:endParaRPr>
          </a:p>
          <a:p>
            <a:r>
              <a:rPr lang="en-US" b="1" dirty="0">
                <a:solidFill>
                  <a:srgbClr val="0070C0"/>
                </a:solidFill>
                <a:hlinkClick r:id="rId8">
                  <a:extLst>
                    <a:ext uri="{A12FA001-AC4F-418D-AE19-62706E023703}">
                      <ahyp:hlinkClr xmlns:ahyp="http://schemas.microsoft.com/office/drawing/2018/hyperlinkcolor" val="tx"/>
                    </a:ext>
                  </a:extLst>
                </a:hlinkClick>
              </a:rPr>
              <a:t>Sensory Profile 2</a:t>
            </a:r>
            <a:r>
              <a:rPr lang="en-US" dirty="0">
                <a:solidFill>
                  <a:srgbClr val="0070C0"/>
                </a:solidFill>
                <a:hlinkClick r:id="rId8">
                  <a:extLst>
                    <a:ext uri="{A12FA001-AC4F-418D-AE19-62706E023703}">
                      <ahyp:hlinkClr xmlns:ahyp="http://schemas.microsoft.com/office/drawing/2018/hyperlinkcolor" val="tx"/>
                    </a:ext>
                  </a:extLst>
                </a:hlinkClick>
              </a:rPr>
              <a:t> (Sensory Profile 2)</a:t>
            </a:r>
            <a:endParaRPr lang="en-US" dirty="0">
              <a:solidFill>
                <a:srgbClr val="0070C0"/>
              </a:solidFill>
            </a:endParaRPr>
          </a:p>
          <a:p>
            <a:r>
              <a:rPr lang="en-US" b="1" dirty="0">
                <a:solidFill>
                  <a:srgbClr val="0070C0"/>
                </a:solidFill>
                <a:hlinkClick r:id="rId5">
                  <a:extLst>
                    <a:ext uri="{A12FA001-AC4F-418D-AE19-62706E023703}">
                      <ahyp:hlinkClr xmlns:ahyp="http://schemas.microsoft.com/office/drawing/2018/hyperlinkcolor" val="tx"/>
                    </a:ext>
                  </a:extLst>
                </a:hlinkClick>
              </a:rPr>
              <a:t>TOWL-4</a:t>
            </a:r>
            <a:r>
              <a:rPr lang="en-US" dirty="0">
                <a:solidFill>
                  <a:srgbClr val="0070C0"/>
                </a:solidFill>
                <a:hlinkClick r:id="rId5">
                  <a:extLst>
                    <a:ext uri="{A12FA001-AC4F-418D-AE19-62706E023703}">
                      <ahyp:hlinkClr xmlns:ahyp="http://schemas.microsoft.com/office/drawing/2018/hyperlinkcolor" val="tx"/>
                    </a:ext>
                  </a:extLst>
                </a:hlinkClick>
              </a:rPr>
              <a:t> (Test of Written Language | Fourth Edition)</a:t>
            </a:r>
            <a:endParaRPr lang="en-US" dirty="0">
              <a:solidFill>
                <a:srgbClr val="0070C0"/>
              </a:solidFill>
            </a:endParaRPr>
          </a:p>
          <a:p>
            <a:r>
              <a:rPr lang="en-US" b="1" dirty="0">
                <a:solidFill>
                  <a:srgbClr val="0070C0"/>
                </a:solidFill>
                <a:hlinkClick r:id="rId9">
                  <a:extLst>
                    <a:ext uri="{A12FA001-AC4F-418D-AE19-62706E023703}">
                      <ahyp:hlinkClr xmlns:ahyp="http://schemas.microsoft.com/office/drawing/2018/hyperlinkcolor" val="tx"/>
                    </a:ext>
                  </a:extLst>
                </a:hlinkClick>
              </a:rPr>
              <a:t>Vineland-3</a:t>
            </a:r>
            <a:r>
              <a:rPr lang="en-US" dirty="0">
                <a:solidFill>
                  <a:srgbClr val="0070C0"/>
                </a:solidFill>
                <a:hlinkClick r:id="rId9">
                  <a:extLst>
                    <a:ext uri="{A12FA001-AC4F-418D-AE19-62706E023703}">
                      <ahyp:hlinkClr xmlns:ahyp="http://schemas.microsoft.com/office/drawing/2018/hyperlinkcolor" val="tx"/>
                    </a:ext>
                  </a:extLst>
                </a:hlinkClick>
              </a:rPr>
              <a:t> (Vineland Adaptive Behavior Scales | Third Edition)</a:t>
            </a:r>
            <a:endParaRPr lang="en-US" dirty="0">
              <a:solidFill>
                <a:srgbClr val="0070C0"/>
              </a:solidFill>
            </a:endParaRPr>
          </a:p>
          <a:p>
            <a:r>
              <a:rPr lang="en-US" b="1" dirty="0">
                <a:solidFill>
                  <a:srgbClr val="0070C0"/>
                </a:solidFill>
                <a:hlinkClick r:id="rId10">
                  <a:extLst>
                    <a:ext uri="{A12FA001-AC4F-418D-AE19-62706E023703}">
                      <ahyp:hlinkClr xmlns:ahyp="http://schemas.microsoft.com/office/drawing/2018/hyperlinkcolor" val="tx"/>
                    </a:ext>
                  </a:extLst>
                </a:hlinkClick>
              </a:rPr>
              <a:t>WIAT-4</a:t>
            </a:r>
            <a:r>
              <a:rPr lang="en-US" dirty="0">
                <a:solidFill>
                  <a:srgbClr val="0070C0"/>
                </a:solidFill>
                <a:hlinkClick r:id="rId10">
                  <a:extLst>
                    <a:ext uri="{A12FA001-AC4F-418D-AE19-62706E023703}">
                      <ahyp:hlinkClr xmlns:ahyp="http://schemas.microsoft.com/office/drawing/2018/hyperlinkcolor" val="tx"/>
                    </a:ext>
                  </a:extLst>
                </a:hlinkClick>
              </a:rPr>
              <a:t> (Wechsler Individual Achievement Test | Fourth Edition)</a:t>
            </a:r>
            <a:endParaRPr lang="en-US" dirty="0">
              <a:solidFill>
                <a:srgbClr val="0070C0"/>
              </a:solidFill>
            </a:endParaRPr>
          </a:p>
          <a:p>
            <a:r>
              <a:rPr lang="en-US" b="1" dirty="0">
                <a:solidFill>
                  <a:srgbClr val="0070C0"/>
                </a:solidFill>
                <a:hlinkClick r:id="rId11">
                  <a:extLst>
                    <a:ext uri="{A12FA001-AC4F-418D-AE19-62706E023703}">
                      <ahyp:hlinkClr xmlns:ahyp="http://schemas.microsoft.com/office/drawing/2018/hyperlinkcolor" val="tx"/>
                    </a:ext>
                  </a:extLst>
                </a:hlinkClick>
              </a:rPr>
              <a:t>WISC-V</a:t>
            </a:r>
            <a:r>
              <a:rPr lang="en-US" dirty="0">
                <a:solidFill>
                  <a:srgbClr val="0070C0"/>
                </a:solidFill>
                <a:hlinkClick r:id="rId11">
                  <a:extLst>
                    <a:ext uri="{A12FA001-AC4F-418D-AE19-62706E023703}">
                      <ahyp:hlinkClr xmlns:ahyp="http://schemas.microsoft.com/office/drawing/2018/hyperlinkcolor" val="tx"/>
                    </a:ext>
                  </a:extLst>
                </a:hlinkClick>
              </a:rPr>
              <a:t> (Wechsler Intelligence Scale for Children | Fifth Edition)</a:t>
            </a:r>
            <a:endParaRPr lang="en-US" dirty="0">
              <a:solidFill>
                <a:srgbClr val="0070C0"/>
              </a:solidFill>
            </a:endParaRPr>
          </a:p>
          <a:p>
            <a:r>
              <a:rPr lang="en-US" b="1" dirty="0"/>
              <a:t>(CASL-2) Comprehensive Assessment of Spoken Language, Second Edition</a:t>
            </a:r>
          </a:p>
          <a:p>
            <a:endParaRPr lang="en-US" dirty="0"/>
          </a:p>
        </p:txBody>
      </p:sp>
    </p:spTree>
    <p:extLst>
      <p:ext uri="{BB962C8B-B14F-4D97-AF65-F5344CB8AC3E}">
        <p14:creationId xmlns:p14="http://schemas.microsoft.com/office/powerpoint/2010/main" val="756568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5422-12BF-18D4-70C7-195D295807F5}"/>
              </a:ext>
            </a:extLst>
          </p:cNvPr>
          <p:cNvSpPr>
            <a:spLocks noGrp="1"/>
          </p:cNvSpPr>
          <p:nvPr>
            <p:ph type="title"/>
          </p:nvPr>
        </p:nvSpPr>
        <p:spPr>
          <a:xfrm>
            <a:off x="1077362" y="676275"/>
            <a:ext cx="9950103" cy="613029"/>
          </a:xfrm>
        </p:spPr>
        <p:txBody>
          <a:bodyPr>
            <a:normAutofit fontScale="90000"/>
          </a:bodyPr>
          <a:lstStyle/>
          <a:p>
            <a:r>
              <a:rPr lang="en-US" sz="3600" dirty="0"/>
              <a:t>Other Tests You May Encounter</a:t>
            </a:r>
          </a:p>
        </p:txBody>
      </p:sp>
      <p:sp>
        <p:nvSpPr>
          <p:cNvPr id="3" name="Content Placeholder 2">
            <a:extLst>
              <a:ext uri="{FF2B5EF4-FFF2-40B4-BE49-F238E27FC236}">
                <a16:creationId xmlns:a16="http://schemas.microsoft.com/office/drawing/2014/main" id="{E5F531E6-8DF3-2145-8CEC-608021E14E3B}"/>
              </a:ext>
            </a:extLst>
          </p:cNvPr>
          <p:cNvSpPr>
            <a:spLocks noGrp="1"/>
          </p:cNvSpPr>
          <p:nvPr>
            <p:ph idx="1"/>
          </p:nvPr>
        </p:nvSpPr>
        <p:spPr>
          <a:xfrm>
            <a:off x="1077362" y="1554480"/>
            <a:ext cx="9950103" cy="4386350"/>
          </a:xfrm>
        </p:spPr>
        <p:txBody>
          <a:bodyPr/>
          <a:lstStyle/>
          <a:p>
            <a:r>
              <a:rPr lang="en-US" b="1" dirty="0">
                <a:solidFill>
                  <a:srgbClr val="0070C0"/>
                </a:solidFill>
                <a:hlinkClick r:id="rId3">
                  <a:extLst>
                    <a:ext uri="{A12FA001-AC4F-418D-AE19-62706E023703}">
                      <ahyp:hlinkClr xmlns:ahyp="http://schemas.microsoft.com/office/drawing/2018/hyperlinkcolor" val="tx"/>
                    </a:ext>
                  </a:extLst>
                </a:hlinkClick>
              </a:rPr>
              <a:t>BEERY VMI </a:t>
            </a:r>
            <a:r>
              <a:rPr lang="en-US" dirty="0">
                <a:solidFill>
                  <a:srgbClr val="0070C0"/>
                </a:solidFill>
                <a:hlinkClick r:id="rId3">
                  <a:extLst>
                    <a:ext uri="{A12FA001-AC4F-418D-AE19-62706E023703}">
                      <ahyp:hlinkClr xmlns:ahyp="http://schemas.microsoft.com/office/drawing/2018/hyperlinkcolor" val="tx"/>
                    </a:ext>
                  </a:extLst>
                </a:hlinkClick>
              </a:rPr>
              <a:t>(Beery-Buktenica Developmental Test of Visual-Motor Integration | Sixth Edition)</a:t>
            </a:r>
            <a:endParaRPr lang="en-US" dirty="0">
              <a:solidFill>
                <a:srgbClr val="0070C0"/>
              </a:solidFill>
            </a:endParaRPr>
          </a:p>
          <a:p>
            <a:r>
              <a:rPr lang="en-US" b="1" dirty="0">
                <a:solidFill>
                  <a:srgbClr val="0070C0"/>
                </a:solidFill>
                <a:hlinkClick r:id="rId4">
                  <a:extLst>
                    <a:ext uri="{A12FA001-AC4F-418D-AE19-62706E023703}">
                      <ahyp:hlinkClr xmlns:ahyp="http://schemas.microsoft.com/office/drawing/2018/hyperlinkcolor" val="tx"/>
                    </a:ext>
                  </a:extLst>
                </a:hlinkClick>
              </a:rPr>
              <a:t>CELF - 5</a:t>
            </a:r>
            <a:r>
              <a:rPr lang="en-US" dirty="0">
                <a:solidFill>
                  <a:srgbClr val="0070C0"/>
                </a:solidFill>
                <a:hlinkClick r:id="rId4">
                  <a:extLst>
                    <a:ext uri="{A12FA001-AC4F-418D-AE19-62706E023703}">
                      <ahyp:hlinkClr xmlns:ahyp="http://schemas.microsoft.com/office/drawing/2018/hyperlinkcolor" val="tx"/>
                    </a:ext>
                  </a:extLst>
                </a:hlinkClick>
              </a:rPr>
              <a:t> (Clinical Evaluation of Language Fundamentals | Fourth Edition)</a:t>
            </a:r>
            <a:endParaRPr lang="en-US" dirty="0">
              <a:solidFill>
                <a:srgbClr val="0070C0"/>
              </a:solidFill>
            </a:endParaRPr>
          </a:p>
          <a:p>
            <a:r>
              <a:rPr lang="en-US" b="1" dirty="0">
                <a:solidFill>
                  <a:srgbClr val="0070C0"/>
                </a:solidFill>
                <a:hlinkClick r:id="rId5">
                  <a:extLst>
                    <a:ext uri="{A12FA001-AC4F-418D-AE19-62706E023703}">
                      <ahyp:hlinkClr xmlns:ahyp="http://schemas.microsoft.com/office/drawing/2018/hyperlinkcolor" val="tx"/>
                    </a:ext>
                  </a:extLst>
                </a:hlinkClick>
              </a:rPr>
              <a:t>CTONI-2</a:t>
            </a:r>
            <a:r>
              <a:rPr lang="en-US" dirty="0">
                <a:solidFill>
                  <a:srgbClr val="0070C0"/>
                </a:solidFill>
                <a:hlinkClick r:id="rId5">
                  <a:extLst>
                    <a:ext uri="{A12FA001-AC4F-418D-AE19-62706E023703}">
                      <ahyp:hlinkClr xmlns:ahyp="http://schemas.microsoft.com/office/drawing/2018/hyperlinkcolor" val="tx"/>
                    </a:ext>
                  </a:extLst>
                </a:hlinkClick>
              </a:rPr>
              <a:t> (Comprehensive Test of Nonverbal Intelligence | Second Edition)</a:t>
            </a:r>
            <a:endParaRPr lang="en-US" dirty="0">
              <a:solidFill>
                <a:srgbClr val="0070C0"/>
              </a:solidFill>
            </a:endParaRPr>
          </a:p>
          <a:p>
            <a:r>
              <a:rPr lang="en-US" b="1" dirty="0">
                <a:solidFill>
                  <a:srgbClr val="0070C0"/>
                </a:solidFill>
                <a:hlinkClick r:id="rId6">
                  <a:extLst>
                    <a:ext uri="{A12FA001-AC4F-418D-AE19-62706E023703}">
                      <ahyp:hlinkClr xmlns:ahyp="http://schemas.microsoft.com/office/drawing/2018/hyperlinkcolor" val="tx"/>
                    </a:ext>
                  </a:extLst>
                </a:hlinkClick>
              </a:rPr>
              <a:t>CTOPP-2 </a:t>
            </a:r>
            <a:r>
              <a:rPr lang="en-US" dirty="0">
                <a:solidFill>
                  <a:srgbClr val="0070C0"/>
                </a:solidFill>
                <a:hlinkClick r:id="rId6">
                  <a:extLst>
                    <a:ext uri="{A12FA001-AC4F-418D-AE19-62706E023703}">
                      <ahyp:hlinkClr xmlns:ahyp="http://schemas.microsoft.com/office/drawing/2018/hyperlinkcolor" val="tx"/>
                    </a:ext>
                  </a:extLst>
                </a:hlinkClick>
              </a:rPr>
              <a:t>(Comprehensive Test of Phonological Processing | Second Edition)</a:t>
            </a:r>
            <a:endParaRPr lang="en-US" dirty="0">
              <a:solidFill>
                <a:srgbClr val="0070C0"/>
              </a:solidFill>
            </a:endParaRPr>
          </a:p>
          <a:p>
            <a:r>
              <a:rPr lang="en-US" b="1" dirty="0">
                <a:solidFill>
                  <a:srgbClr val="0070C0"/>
                </a:solidFill>
                <a:hlinkClick r:id="rId7">
                  <a:extLst>
                    <a:ext uri="{A12FA001-AC4F-418D-AE19-62706E023703}">
                      <ahyp:hlinkClr xmlns:ahyp="http://schemas.microsoft.com/office/drawing/2018/hyperlinkcolor" val="tx"/>
                    </a:ext>
                  </a:extLst>
                </a:hlinkClick>
              </a:rPr>
              <a:t>EVT-3</a:t>
            </a:r>
            <a:r>
              <a:rPr lang="en-US" dirty="0">
                <a:solidFill>
                  <a:srgbClr val="0070C0"/>
                </a:solidFill>
                <a:hlinkClick r:id="rId7">
                  <a:extLst>
                    <a:ext uri="{A12FA001-AC4F-418D-AE19-62706E023703}">
                      <ahyp:hlinkClr xmlns:ahyp="http://schemas.microsoft.com/office/drawing/2018/hyperlinkcolor" val="tx"/>
                    </a:ext>
                  </a:extLst>
                </a:hlinkClick>
              </a:rPr>
              <a:t> (Expressive Vocabulary Test | Third Edition)</a:t>
            </a:r>
            <a:endParaRPr lang="en-US" dirty="0">
              <a:solidFill>
                <a:srgbClr val="0070C0"/>
              </a:solidFill>
            </a:endParaRPr>
          </a:p>
          <a:p>
            <a:r>
              <a:rPr lang="en-US" b="1" dirty="0">
                <a:solidFill>
                  <a:srgbClr val="0070C0"/>
                </a:solidFill>
                <a:hlinkClick r:id="rId8">
                  <a:extLst>
                    <a:ext uri="{A12FA001-AC4F-418D-AE19-62706E023703}">
                      <ahyp:hlinkClr xmlns:ahyp="http://schemas.microsoft.com/office/drawing/2018/hyperlinkcolor" val="tx"/>
                    </a:ext>
                  </a:extLst>
                </a:hlinkClick>
              </a:rPr>
              <a:t>GORT-5 </a:t>
            </a:r>
            <a:r>
              <a:rPr lang="en-US" dirty="0">
                <a:solidFill>
                  <a:srgbClr val="0070C0"/>
                </a:solidFill>
                <a:hlinkClick r:id="rId8">
                  <a:extLst>
                    <a:ext uri="{A12FA001-AC4F-418D-AE19-62706E023703}">
                      <ahyp:hlinkClr xmlns:ahyp="http://schemas.microsoft.com/office/drawing/2018/hyperlinkcolor" val="tx"/>
                    </a:ext>
                  </a:extLst>
                </a:hlinkClick>
              </a:rPr>
              <a:t>(Gray Oral Reading Test | Fifth Edition)</a:t>
            </a:r>
            <a:endParaRPr lang="en-US" dirty="0">
              <a:solidFill>
                <a:srgbClr val="0070C0"/>
              </a:solidFill>
            </a:endParaRPr>
          </a:p>
          <a:p>
            <a:r>
              <a:rPr lang="en-US" b="1" dirty="0">
                <a:solidFill>
                  <a:srgbClr val="0070C0"/>
                </a:solidFill>
                <a:hlinkClick r:id="rId9">
                  <a:extLst>
                    <a:ext uri="{A12FA001-AC4F-418D-AE19-62706E023703}">
                      <ahyp:hlinkClr xmlns:ahyp="http://schemas.microsoft.com/office/drawing/2018/hyperlinkcolor" val="tx"/>
                    </a:ext>
                  </a:extLst>
                </a:hlinkClick>
              </a:rPr>
              <a:t>KABC-II NU</a:t>
            </a:r>
            <a:r>
              <a:rPr lang="en-US" dirty="0">
                <a:solidFill>
                  <a:srgbClr val="0070C0"/>
                </a:solidFill>
                <a:hlinkClick r:id="rId9">
                  <a:extLst>
                    <a:ext uri="{A12FA001-AC4F-418D-AE19-62706E023703}">
                      <ahyp:hlinkClr xmlns:ahyp="http://schemas.microsoft.com/office/drawing/2018/hyperlinkcolor" val="tx"/>
                    </a:ext>
                  </a:extLst>
                </a:hlinkClick>
              </a:rPr>
              <a:t> (Kaufman Assessment Battery for Children | Second Edition Normative Update)</a:t>
            </a:r>
            <a:endParaRPr lang="en-US" dirty="0">
              <a:solidFill>
                <a:srgbClr val="0070C0"/>
              </a:solidFill>
            </a:endParaRPr>
          </a:p>
          <a:p>
            <a:r>
              <a:rPr lang="en-US" b="1" u="sng" dirty="0">
                <a:solidFill>
                  <a:srgbClr val="0070C0"/>
                </a:solidFill>
              </a:rPr>
              <a:t>WJ-IV</a:t>
            </a:r>
            <a:r>
              <a:rPr lang="en-US" u="sng" dirty="0">
                <a:solidFill>
                  <a:srgbClr val="0070C0"/>
                </a:solidFill>
              </a:rPr>
              <a:t> (Woodcock-Johnson Tests of Cognitive Abilities</a:t>
            </a:r>
            <a:r>
              <a:rPr lang="en-US" u="sng" dirty="0">
                <a:solidFill>
                  <a:srgbClr val="0070C0"/>
                </a:solidFill>
                <a:hlinkClick r:id="rId10">
                  <a:extLst>
                    <a:ext uri="{A12FA001-AC4F-418D-AE19-62706E023703}">
                      <ahyp:hlinkClr xmlns:ahyp="http://schemas.microsoft.com/office/drawing/2018/hyperlinkcolor" val="tx"/>
                    </a:ext>
                  </a:extLst>
                </a:hlinkClick>
              </a:rPr>
              <a:t>| Fourth Edition</a:t>
            </a:r>
            <a:r>
              <a:rPr lang="en-US" dirty="0">
                <a:solidFill>
                  <a:srgbClr val="0070C0"/>
                </a:solidFill>
                <a:hlinkClick r:id="rId10">
                  <a:extLst>
                    <a:ext uri="{A12FA001-AC4F-418D-AE19-62706E023703}">
                      <ahyp:hlinkClr xmlns:ahyp="http://schemas.microsoft.com/office/drawing/2018/hyperlinkcolor" val="tx"/>
                    </a:ext>
                  </a:extLst>
                </a:hlinkClick>
              </a:rPr>
              <a:t>)</a:t>
            </a:r>
            <a:endParaRPr lang="en-US" dirty="0">
              <a:solidFill>
                <a:srgbClr val="0070C0"/>
              </a:solidFill>
            </a:endParaRP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3682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0B5B-6096-6CC0-EF25-DFE95715AB77}"/>
              </a:ext>
            </a:extLst>
          </p:cNvPr>
          <p:cNvSpPr>
            <a:spLocks noGrp="1"/>
          </p:cNvSpPr>
          <p:nvPr>
            <p:ph type="title"/>
          </p:nvPr>
        </p:nvSpPr>
        <p:spPr>
          <a:xfrm>
            <a:off x="995065" y="778068"/>
            <a:ext cx="9950103" cy="550582"/>
          </a:xfrm>
        </p:spPr>
        <p:txBody>
          <a:bodyPr>
            <a:normAutofit fontScale="90000"/>
          </a:bodyPr>
          <a:lstStyle/>
          <a:p>
            <a:pPr algn="ctr"/>
            <a:r>
              <a:rPr lang="en-US" dirty="0"/>
              <a:t>“Students with Complex Profiles” </a:t>
            </a:r>
            <a:br>
              <a:rPr lang="en-US" dirty="0"/>
            </a:br>
            <a:r>
              <a:rPr lang="en-US" dirty="0"/>
              <a:t>Who Are We Talking About?</a:t>
            </a:r>
          </a:p>
        </p:txBody>
      </p:sp>
      <p:sp>
        <p:nvSpPr>
          <p:cNvPr id="3" name="Content Placeholder 2">
            <a:extLst>
              <a:ext uri="{FF2B5EF4-FFF2-40B4-BE49-F238E27FC236}">
                <a16:creationId xmlns:a16="http://schemas.microsoft.com/office/drawing/2014/main" id="{BF7202A4-9988-8B13-3B62-619061320D4A}"/>
              </a:ext>
            </a:extLst>
          </p:cNvPr>
          <p:cNvSpPr>
            <a:spLocks noGrp="1"/>
          </p:cNvSpPr>
          <p:nvPr>
            <p:ph idx="1"/>
          </p:nvPr>
        </p:nvSpPr>
        <p:spPr>
          <a:xfrm>
            <a:off x="848762" y="1829628"/>
            <a:ext cx="9950103" cy="4808916"/>
          </a:xfrm>
        </p:spPr>
        <p:txBody>
          <a:bodyPr>
            <a:normAutofit fontScale="92500" lnSpcReduction="20000"/>
          </a:bodyPr>
          <a:lstStyle/>
          <a:p>
            <a:pPr marL="0" indent="0">
              <a:buNone/>
            </a:pPr>
            <a:r>
              <a:rPr lang="en-US" sz="2400" dirty="0"/>
              <a:t>Students with complex profiles (AKA, low incidence population students)</a:t>
            </a:r>
          </a:p>
          <a:p>
            <a:r>
              <a:rPr lang="en-US" sz="2400" dirty="0"/>
              <a:t>Autism Spectrum Disorder</a:t>
            </a:r>
          </a:p>
          <a:p>
            <a:r>
              <a:rPr lang="en-US" sz="2400" dirty="0"/>
              <a:t>Deaf-blindness</a:t>
            </a:r>
          </a:p>
          <a:p>
            <a:r>
              <a:rPr lang="en-US" sz="2400" dirty="0"/>
              <a:t>Hearing Loss</a:t>
            </a:r>
          </a:p>
          <a:p>
            <a:r>
              <a:rPr lang="en-US" sz="2400" dirty="0"/>
              <a:t>Intellectual disability</a:t>
            </a:r>
          </a:p>
          <a:p>
            <a:r>
              <a:rPr lang="en-US" sz="2400" dirty="0"/>
              <a:t>Multiple disabilities</a:t>
            </a:r>
          </a:p>
          <a:p>
            <a:r>
              <a:rPr lang="en-US" sz="2400" dirty="0"/>
              <a:t>Orthopedic impairment</a:t>
            </a:r>
          </a:p>
          <a:p>
            <a:r>
              <a:rPr lang="en-US" sz="2400" dirty="0"/>
              <a:t>Other health impairment</a:t>
            </a:r>
          </a:p>
          <a:p>
            <a:r>
              <a:rPr lang="en-US" sz="2400" dirty="0"/>
              <a:t>Traumatic brain injury</a:t>
            </a:r>
          </a:p>
          <a:p>
            <a:pPr marL="0" indent="0">
              <a:buNone/>
            </a:pPr>
            <a:r>
              <a:rPr lang="en-US" sz="2400" dirty="0"/>
              <a:t>	</a:t>
            </a:r>
            <a:endParaRPr lang="en-US" dirty="0"/>
          </a:p>
        </p:txBody>
      </p:sp>
    </p:spTree>
    <p:extLst>
      <p:ext uri="{BB962C8B-B14F-4D97-AF65-F5344CB8AC3E}">
        <p14:creationId xmlns:p14="http://schemas.microsoft.com/office/powerpoint/2010/main" val="370709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46EE-6D12-82A7-D001-9A98EE3481FE}"/>
              </a:ext>
            </a:extLst>
          </p:cNvPr>
          <p:cNvSpPr>
            <a:spLocks noGrp="1"/>
          </p:cNvSpPr>
          <p:nvPr>
            <p:ph type="title"/>
          </p:nvPr>
        </p:nvSpPr>
        <p:spPr>
          <a:xfrm>
            <a:off x="944012" y="2587625"/>
            <a:ext cx="9950103" cy="1682750"/>
          </a:xfrm>
        </p:spPr>
        <p:txBody>
          <a:bodyPr>
            <a:normAutofit fontScale="90000"/>
          </a:bodyPr>
          <a:lstStyle/>
          <a:p>
            <a:r>
              <a:rPr lang="en-US" dirty="0"/>
              <a:t>However…</a:t>
            </a:r>
            <a:br>
              <a:rPr lang="en-US" dirty="0"/>
            </a:br>
            <a:br>
              <a:rPr lang="en-US" dirty="0"/>
            </a:br>
            <a:r>
              <a:rPr lang="en-US" dirty="0"/>
              <a:t>With the changing landscape of Learning Disability identification regulations (e.g., Response to Intervention, Patterns of Strength and Weakness) the breadth of our persons of interest has expanded dramatically</a:t>
            </a:r>
            <a:br>
              <a:rPr lang="en-US" dirty="0"/>
            </a:br>
            <a:endParaRPr lang="en-US" dirty="0"/>
          </a:p>
        </p:txBody>
      </p:sp>
      <p:pic>
        <p:nvPicPr>
          <p:cNvPr id="5" name="Content Placeholder 4" descr="A landscape with a long single-lane road runs to the horizon; to one side of it lies thick snow and snow-covered mountains. To the other side of it lush grass, trees, and a mown field.">
            <a:extLst>
              <a:ext uri="{FF2B5EF4-FFF2-40B4-BE49-F238E27FC236}">
                <a16:creationId xmlns:a16="http://schemas.microsoft.com/office/drawing/2014/main" id="{616714A8-84DE-549D-5DB6-A98699944F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7272" y="3603625"/>
            <a:ext cx="7074728" cy="3254375"/>
          </a:xfrm>
        </p:spPr>
      </p:pic>
    </p:spTree>
    <p:extLst>
      <p:ext uri="{BB962C8B-B14F-4D97-AF65-F5344CB8AC3E}">
        <p14:creationId xmlns:p14="http://schemas.microsoft.com/office/powerpoint/2010/main" val="122238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09DD-A85A-5B65-E876-F58267E2ACD1}"/>
              </a:ext>
            </a:extLst>
          </p:cNvPr>
          <p:cNvSpPr>
            <a:spLocks noGrp="1"/>
          </p:cNvSpPr>
          <p:nvPr>
            <p:ph type="title"/>
          </p:nvPr>
        </p:nvSpPr>
        <p:spPr>
          <a:xfrm>
            <a:off x="1084726" y="365125"/>
            <a:ext cx="9942739" cy="640715"/>
          </a:xfrm>
        </p:spPr>
        <p:txBody>
          <a:bodyPr/>
          <a:lstStyle/>
          <a:p>
            <a:r>
              <a:rPr lang="en-US" dirty="0"/>
              <a:t>What do we assess</a:t>
            </a:r>
          </a:p>
        </p:txBody>
      </p:sp>
      <p:sp>
        <p:nvSpPr>
          <p:cNvPr id="3" name="Content Placeholder 2">
            <a:extLst>
              <a:ext uri="{FF2B5EF4-FFF2-40B4-BE49-F238E27FC236}">
                <a16:creationId xmlns:a16="http://schemas.microsoft.com/office/drawing/2014/main" id="{BDF2B2E1-6531-3070-EE12-588B1A92E81E}"/>
              </a:ext>
            </a:extLst>
          </p:cNvPr>
          <p:cNvSpPr>
            <a:spLocks noGrp="1"/>
          </p:cNvSpPr>
          <p:nvPr>
            <p:ph sz="half" idx="2"/>
          </p:nvPr>
        </p:nvSpPr>
        <p:spPr>
          <a:xfrm>
            <a:off x="1084726" y="1206626"/>
            <a:ext cx="4912849" cy="4864989"/>
          </a:xfrm>
        </p:spPr>
        <p:txBody>
          <a:bodyPr>
            <a:normAutofit fontScale="92500" lnSpcReduction="20000"/>
          </a:bodyPr>
          <a:lstStyle/>
          <a:p>
            <a:pPr marL="0" indent="0">
              <a:buNone/>
            </a:pPr>
            <a:r>
              <a:rPr lang="en-US" b="1" dirty="0">
                <a:solidFill>
                  <a:srgbClr val="C00000"/>
                </a:solidFill>
              </a:rPr>
              <a:t>Physical Characteristics:</a:t>
            </a:r>
          </a:p>
          <a:p>
            <a:r>
              <a:rPr lang="en-US" dirty="0"/>
              <a:t>Vision </a:t>
            </a:r>
          </a:p>
          <a:p>
            <a:r>
              <a:rPr lang="en-US" dirty="0"/>
              <a:t>Hearing</a:t>
            </a:r>
          </a:p>
          <a:p>
            <a:r>
              <a:rPr lang="en-US" dirty="0"/>
              <a:t>Health</a:t>
            </a:r>
          </a:p>
          <a:p>
            <a:r>
              <a:rPr lang="en-US" dirty="0"/>
              <a:t>Medical</a:t>
            </a:r>
          </a:p>
          <a:p>
            <a:pPr>
              <a:spcAft>
                <a:spcPts val="1800"/>
              </a:spcAft>
            </a:pPr>
            <a:r>
              <a:rPr lang="en-US" dirty="0"/>
              <a:t>Nutrition </a:t>
            </a:r>
          </a:p>
          <a:p>
            <a:pPr marL="0" indent="0">
              <a:buNone/>
            </a:pPr>
            <a:r>
              <a:rPr lang="en-US" b="1" dirty="0">
                <a:solidFill>
                  <a:srgbClr val="C00000"/>
                </a:solidFill>
              </a:rPr>
              <a:t>Adaptive Behavior Across Settings:</a:t>
            </a:r>
          </a:p>
          <a:p>
            <a:r>
              <a:rPr lang="en-US" dirty="0"/>
              <a:t>Independence skills</a:t>
            </a:r>
          </a:p>
          <a:p>
            <a:r>
              <a:rPr lang="en-US" dirty="0"/>
              <a:t>Coping skills</a:t>
            </a:r>
          </a:p>
          <a:p>
            <a:pPr>
              <a:spcAft>
                <a:spcPts val="1800"/>
              </a:spcAft>
            </a:pPr>
            <a:r>
              <a:rPr lang="en-US" dirty="0"/>
              <a:t>Self-care skills</a:t>
            </a:r>
          </a:p>
          <a:p>
            <a:pPr marL="0" indent="0">
              <a:buNone/>
            </a:pPr>
            <a:r>
              <a:rPr lang="en-US" b="1" dirty="0">
                <a:solidFill>
                  <a:srgbClr val="C00000"/>
                </a:solidFill>
              </a:rPr>
              <a:t>Assistive Technology Needs</a:t>
            </a:r>
          </a:p>
        </p:txBody>
      </p:sp>
      <p:sp>
        <p:nvSpPr>
          <p:cNvPr id="6" name="Content Placeholder 5">
            <a:extLst>
              <a:ext uri="{FF2B5EF4-FFF2-40B4-BE49-F238E27FC236}">
                <a16:creationId xmlns:a16="http://schemas.microsoft.com/office/drawing/2014/main" id="{451974E8-32E3-45D9-9234-459BA206682F}"/>
              </a:ext>
            </a:extLst>
          </p:cNvPr>
          <p:cNvSpPr>
            <a:spLocks noGrp="1"/>
          </p:cNvSpPr>
          <p:nvPr>
            <p:ph sz="quarter" idx="4"/>
          </p:nvPr>
        </p:nvSpPr>
        <p:spPr>
          <a:xfrm>
            <a:off x="5312664" y="1206626"/>
            <a:ext cx="5285232" cy="5121656"/>
          </a:xfrm>
        </p:spPr>
        <p:txBody>
          <a:bodyPr>
            <a:normAutofit fontScale="92500" lnSpcReduction="20000"/>
          </a:bodyPr>
          <a:lstStyle/>
          <a:p>
            <a:pPr marL="0" indent="0">
              <a:buNone/>
            </a:pPr>
            <a:r>
              <a:rPr lang="en-US" b="1" dirty="0">
                <a:solidFill>
                  <a:srgbClr val="C00000"/>
                </a:solidFill>
              </a:rPr>
              <a:t>Social, behavioral, or emotional characteristics:</a:t>
            </a:r>
          </a:p>
          <a:p>
            <a:r>
              <a:rPr lang="en-US" dirty="0"/>
              <a:t>Self-esteem</a:t>
            </a:r>
          </a:p>
          <a:p>
            <a:r>
              <a:rPr lang="en-US" dirty="0"/>
              <a:t>Self-control </a:t>
            </a:r>
          </a:p>
          <a:p>
            <a:pPr>
              <a:spcAft>
                <a:spcPts val="1800"/>
              </a:spcAft>
            </a:pPr>
            <a:r>
              <a:rPr lang="en-US" dirty="0"/>
              <a:t>Interaction with peers and adult</a:t>
            </a:r>
          </a:p>
          <a:p>
            <a:pPr marL="0" indent="0">
              <a:buNone/>
            </a:pPr>
            <a:r>
              <a:rPr lang="en-US" b="1" dirty="0">
                <a:solidFill>
                  <a:srgbClr val="C00000"/>
                </a:solidFill>
              </a:rPr>
              <a:t>Speech characteristics: </a:t>
            </a:r>
          </a:p>
          <a:p>
            <a:r>
              <a:rPr lang="en-US" dirty="0"/>
              <a:t>Articulation </a:t>
            </a:r>
          </a:p>
          <a:p>
            <a:r>
              <a:rPr lang="en-US" dirty="0"/>
              <a:t>Fluency </a:t>
            </a:r>
          </a:p>
          <a:p>
            <a:pPr>
              <a:spcAft>
                <a:spcPts val="1800"/>
              </a:spcAft>
            </a:pPr>
            <a:r>
              <a:rPr lang="en-US" dirty="0"/>
              <a:t>Voice</a:t>
            </a:r>
          </a:p>
          <a:p>
            <a:pPr marL="0" indent="0">
              <a:buNone/>
            </a:pPr>
            <a:r>
              <a:rPr lang="en-US" b="1" dirty="0">
                <a:solidFill>
                  <a:srgbClr val="C00000"/>
                </a:solidFill>
              </a:rPr>
              <a:t>Language and Communication Skills</a:t>
            </a:r>
          </a:p>
          <a:p>
            <a:pPr marL="0" indent="0">
              <a:buNone/>
            </a:pPr>
            <a:r>
              <a:rPr lang="en-US" b="1" dirty="0">
                <a:solidFill>
                  <a:srgbClr val="C00000"/>
                </a:solidFill>
              </a:rPr>
              <a:t>Vocational Needs</a:t>
            </a:r>
          </a:p>
          <a:p>
            <a:pPr marL="0" indent="0">
              <a:buNone/>
            </a:pPr>
            <a:r>
              <a:rPr lang="en-US" b="1" dirty="0">
                <a:solidFill>
                  <a:srgbClr val="C00000"/>
                </a:solidFill>
              </a:rPr>
              <a:t>Skills in the Learning Environment</a:t>
            </a:r>
          </a:p>
        </p:txBody>
      </p:sp>
    </p:spTree>
    <p:extLst>
      <p:ext uri="{BB962C8B-B14F-4D97-AF65-F5344CB8AC3E}">
        <p14:creationId xmlns:p14="http://schemas.microsoft.com/office/powerpoint/2010/main" val="2601334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09DD-A85A-5B65-E876-F58267E2ACD1}"/>
              </a:ext>
            </a:extLst>
          </p:cNvPr>
          <p:cNvSpPr>
            <a:spLocks noGrp="1"/>
          </p:cNvSpPr>
          <p:nvPr>
            <p:ph type="title"/>
          </p:nvPr>
        </p:nvSpPr>
        <p:spPr>
          <a:xfrm>
            <a:off x="1084726" y="365125"/>
            <a:ext cx="9942739" cy="640715"/>
          </a:xfrm>
        </p:spPr>
        <p:txBody>
          <a:bodyPr/>
          <a:lstStyle/>
          <a:p>
            <a:r>
              <a:rPr lang="en-US" dirty="0"/>
              <a:t>What do we assess, continued</a:t>
            </a:r>
          </a:p>
        </p:txBody>
      </p:sp>
      <p:sp>
        <p:nvSpPr>
          <p:cNvPr id="3" name="Content Placeholder 2">
            <a:extLst>
              <a:ext uri="{FF2B5EF4-FFF2-40B4-BE49-F238E27FC236}">
                <a16:creationId xmlns:a16="http://schemas.microsoft.com/office/drawing/2014/main" id="{BDF2B2E1-6531-3070-EE12-588B1A92E81E}"/>
              </a:ext>
            </a:extLst>
          </p:cNvPr>
          <p:cNvSpPr>
            <a:spLocks noGrp="1"/>
          </p:cNvSpPr>
          <p:nvPr>
            <p:ph sz="half" idx="2"/>
          </p:nvPr>
        </p:nvSpPr>
        <p:spPr>
          <a:xfrm>
            <a:off x="1084726" y="1206626"/>
            <a:ext cx="4912849" cy="4864989"/>
          </a:xfrm>
        </p:spPr>
        <p:txBody>
          <a:bodyPr>
            <a:normAutofit/>
          </a:bodyPr>
          <a:lstStyle/>
          <a:p>
            <a:pPr marL="0" indent="0">
              <a:buNone/>
            </a:pPr>
            <a:r>
              <a:rPr lang="en-US" b="1" dirty="0">
                <a:solidFill>
                  <a:srgbClr val="C00000"/>
                </a:solidFill>
              </a:rPr>
              <a:t>Relevant Life Circumstances:</a:t>
            </a:r>
          </a:p>
          <a:p>
            <a:pPr>
              <a:buSzPct val="108000"/>
            </a:pPr>
            <a:r>
              <a:rPr lang="en-US" dirty="0"/>
              <a:t>Family </a:t>
            </a:r>
          </a:p>
          <a:p>
            <a:pPr>
              <a:buSzPct val="108000"/>
            </a:pPr>
            <a:r>
              <a:rPr lang="en-US" dirty="0"/>
              <a:t>Community</a:t>
            </a:r>
          </a:p>
          <a:p>
            <a:pPr>
              <a:spcAft>
                <a:spcPts val="2400"/>
              </a:spcAft>
              <a:buSzPct val="108000"/>
            </a:pPr>
            <a:r>
              <a:rPr lang="en-US" dirty="0"/>
              <a:t>Environmental Factors</a:t>
            </a:r>
          </a:p>
          <a:p>
            <a:pPr marL="0" indent="0">
              <a:buNone/>
            </a:pPr>
            <a:r>
              <a:rPr lang="en-US" b="1" dirty="0">
                <a:solidFill>
                  <a:srgbClr val="C00000"/>
                </a:solidFill>
              </a:rPr>
              <a:t>Intellectual or Cognitive Characteristics:</a:t>
            </a:r>
          </a:p>
          <a:p>
            <a:r>
              <a:rPr lang="en-US" dirty="0"/>
              <a:t>Learning Abilities</a:t>
            </a:r>
          </a:p>
          <a:p>
            <a:r>
              <a:rPr lang="en-US" dirty="0"/>
              <a:t>Cognitive strengths</a:t>
            </a:r>
          </a:p>
          <a:p>
            <a:r>
              <a:rPr lang="en-US" dirty="0"/>
              <a:t>Reasoning</a:t>
            </a:r>
          </a:p>
        </p:txBody>
      </p:sp>
      <p:sp>
        <p:nvSpPr>
          <p:cNvPr id="6" name="Content Placeholder 5">
            <a:extLst>
              <a:ext uri="{FF2B5EF4-FFF2-40B4-BE49-F238E27FC236}">
                <a16:creationId xmlns:a16="http://schemas.microsoft.com/office/drawing/2014/main" id="{451974E8-32E3-45D9-9234-459BA206682F}"/>
              </a:ext>
            </a:extLst>
          </p:cNvPr>
          <p:cNvSpPr>
            <a:spLocks noGrp="1"/>
          </p:cNvSpPr>
          <p:nvPr>
            <p:ph sz="quarter" idx="4"/>
          </p:nvPr>
        </p:nvSpPr>
        <p:spPr>
          <a:xfrm>
            <a:off x="5822042" y="1197100"/>
            <a:ext cx="3752882" cy="5121656"/>
          </a:xfrm>
        </p:spPr>
        <p:txBody>
          <a:bodyPr>
            <a:normAutofit/>
          </a:bodyPr>
          <a:lstStyle/>
          <a:p>
            <a:pPr marL="0" indent="0">
              <a:buNone/>
            </a:pPr>
            <a:r>
              <a:rPr lang="en-US" b="1" dirty="0">
                <a:solidFill>
                  <a:srgbClr val="C00000"/>
                </a:solidFill>
              </a:rPr>
              <a:t>Basic Skill Areas:</a:t>
            </a:r>
          </a:p>
          <a:p>
            <a:r>
              <a:rPr lang="en-US" dirty="0"/>
              <a:t>Oral expression</a:t>
            </a:r>
          </a:p>
          <a:p>
            <a:r>
              <a:rPr lang="en-US" dirty="0"/>
              <a:t>Listening comprehension</a:t>
            </a:r>
          </a:p>
          <a:p>
            <a:r>
              <a:rPr lang="en-US" dirty="0"/>
              <a:t>Written expression</a:t>
            </a:r>
          </a:p>
          <a:p>
            <a:r>
              <a:rPr lang="en-US" dirty="0"/>
              <a:t>Basic reading skills </a:t>
            </a:r>
          </a:p>
          <a:p>
            <a:r>
              <a:rPr lang="en-US" dirty="0"/>
              <a:t>Reading comprehension</a:t>
            </a:r>
          </a:p>
          <a:p>
            <a:r>
              <a:rPr lang="en-US" dirty="0"/>
              <a:t>Mathematics calculation </a:t>
            </a:r>
          </a:p>
          <a:p>
            <a:r>
              <a:rPr lang="en-US" dirty="0"/>
              <a:t>Mathematics reasoning </a:t>
            </a:r>
          </a:p>
          <a:p>
            <a:r>
              <a:rPr lang="en-US" dirty="0"/>
              <a:t>Motor skills</a:t>
            </a:r>
          </a:p>
        </p:txBody>
      </p:sp>
    </p:spTree>
    <p:extLst>
      <p:ext uri="{BB962C8B-B14F-4D97-AF65-F5344CB8AC3E}">
        <p14:creationId xmlns:p14="http://schemas.microsoft.com/office/powerpoint/2010/main" val="292068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31058" y="338328"/>
            <a:ext cx="9950103" cy="687742"/>
          </a:xfrm>
        </p:spPr>
        <p:txBody>
          <a:bodyPr>
            <a:normAutofit/>
          </a:bodyPr>
          <a:lstStyle/>
          <a:p>
            <a:pPr algn="ctr"/>
            <a:r>
              <a:rPr lang="en-US" dirty="0"/>
              <a:t>Assessment of Cognitive Skills (Intelligence)</a:t>
            </a:r>
          </a:p>
        </p:txBody>
      </p:sp>
      <p:sp>
        <p:nvSpPr>
          <p:cNvPr id="29699" name="Rectangle 3" descr="Rectangle: Click to edit Master text styles&#10;Second level&#10;Third level&#10;Fourth level&#10;Fifth level"/>
          <p:cNvSpPr>
            <a:spLocks noGrp="1" noChangeArrowheads="1"/>
          </p:cNvSpPr>
          <p:nvPr>
            <p:ph type="body" idx="1"/>
          </p:nvPr>
        </p:nvSpPr>
        <p:spPr>
          <a:xfrm>
            <a:off x="1077362" y="1510018"/>
            <a:ext cx="9950103" cy="5238254"/>
          </a:xfrm>
        </p:spPr>
        <p:txBody>
          <a:bodyPr>
            <a:normAutofit/>
          </a:bodyPr>
          <a:lstStyle/>
          <a:p>
            <a:pPr>
              <a:buFontTx/>
              <a:buNone/>
            </a:pPr>
            <a:r>
              <a:rPr lang="en-US" dirty="0"/>
              <a:t>    </a:t>
            </a:r>
            <a:r>
              <a:rPr lang="en-US" sz="2800" dirty="0"/>
              <a:t>While there is no professional consensus on the definition of intelligence, all quality tests of cognitive ability published over the past 5-10 years have as their foundation CHC Theory </a:t>
            </a:r>
            <a:endParaRPr lang="en-US" sz="2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31058" y="338328"/>
            <a:ext cx="9950103" cy="687742"/>
          </a:xfrm>
        </p:spPr>
        <p:txBody>
          <a:bodyPr>
            <a:normAutofit/>
          </a:bodyPr>
          <a:lstStyle/>
          <a:p>
            <a:pPr algn="ctr"/>
            <a:r>
              <a:rPr lang="en-US" dirty="0"/>
              <a:t>Cattell-Horn-Carrol Theory of Intelligence (CHC)</a:t>
            </a:r>
          </a:p>
        </p:txBody>
      </p:sp>
      <p:sp>
        <p:nvSpPr>
          <p:cNvPr id="29699" name="Rectangle 3" descr="Rectangle: Click to edit Master text styles&#10;Second level&#10;Third level&#10;Fourth level&#10;Fifth level"/>
          <p:cNvSpPr>
            <a:spLocks noGrp="1" noChangeArrowheads="1"/>
          </p:cNvSpPr>
          <p:nvPr>
            <p:ph type="body" idx="1"/>
          </p:nvPr>
        </p:nvSpPr>
        <p:spPr>
          <a:xfrm>
            <a:off x="1077362" y="1188720"/>
            <a:ext cx="9950103" cy="5559552"/>
          </a:xfrm>
        </p:spPr>
        <p:txBody>
          <a:bodyPr>
            <a:normAutofit/>
          </a:bodyPr>
          <a:lstStyle/>
          <a:p>
            <a:pPr>
              <a:buFontTx/>
              <a:buNone/>
            </a:pPr>
            <a:r>
              <a:rPr lang="en-US" dirty="0"/>
              <a:t>    </a:t>
            </a:r>
            <a:r>
              <a:rPr lang="en-US" sz="2800" dirty="0"/>
              <a:t>While there is no professional consensus on the definition of intelligence, all quality tests of cognitive ability published over the past 5-10 years have as their foundation CHC Theory </a:t>
            </a:r>
            <a:endParaRPr lang="en-US" sz="2600" dirty="0"/>
          </a:p>
        </p:txBody>
      </p:sp>
    </p:spTree>
    <p:extLst>
      <p:ext uri="{BB962C8B-B14F-4D97-AF65-F5344CB8AC3E}">
        <p14:creationId xmlns:p14="http://schemas.microsoft.com/office/powerpoint/2010/main" val="1406086369"/>
      </p:ext>
    </p:extLst>
  </p:cSld>
  <p:clrMapOvr>
    <a:masterClrMapping/>
  </p:clrMapOvr>
</p:sld>
</file>

<file path=ppt/theme/theme1.xml><?xml version="1.0" encoding="utf-8"?>
<a:theme xmlns:a="http://schemas.openxmlformats.org/drawingml/2006/main" name="BlocksVTI">
  <a:themeElements>
    <a:clrScheme name="AnalogousFromLightSeed_2SEEDS">
      <a:dk1>
        <a:srgbClr val="000000"/>
      </a:dk1>
      <a:lt1>
        <a:srgbClr val="FFFFFF"/>
      </a:lt1>
      <a:dk2>
        <a:srgbClr val="413424"/>
      </a:dk2>
      <a:lt2>
        <a:srgbClr val="E8E8E2"/>
      </a:lt2>
      <a:accent1>
        <a:srgbClr val="6F6FCA"/>
      </a:accent1>
      <a:accent2>
        <a:srgbClr val="87A6D3"/>
      </a:accent2>
      <a:accent3>
        <a:srgbClr val="A889D4"/>
      </a:accent3>
      <a:accent4>
        <a:srgbClr val="CA836F"/>
      </a:accent4>
      <a:accent5>
        <a:srgbClr val="BFA067"/>
      </a:accent5>
      <a:accent6>
        <a:srgbClr val="A5A95D"/>
      </a:accent6>
      <a:hlink>
        <a:srgbClr val="858551"/>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5913</TotalTime>
  <Words>2172</Words>
  <Application>Microsoft Macintosh PowerPoint</Application>
  <PresentationFormat>Widescreen</PresentationFormat>
  <Paragraphs>367</Paragraphs>
  <Slides>37</Slides>
  <Notes>37</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Avenir Next LT Pro</vt:lpstr>
      <vt:lpstr>Avenir Next LT Pro Light</vt:lpstr>
      <vt:lpstr>Calibri</vt:lpstr>
      <vt:lpstr>Times New Roman</vt:lpstr>
      <vt:lpstr>Verdana</vt:lpstr>
      <vt:lpstr>Wingdings</vt:lpstr>
      <vt:lpstr>BlocksVTI</vt:lpstr>
      <vt:lpstr>Chart</vt:lpstr>
      <vt:lpstr>The Comprehensive Evaluation of Students with Complex Profiles</vt:lpstr>
      <vt:lpstr>Introductions </vt:lpstr>
      <vt:lpstr>Workshop Series Agenda</vt:lpstr>
      <vt:lpstr>“Students with Complex Profiles”  Who Are We Talking About?</vt:lpstr>
      <vt:lpstr>However…  With the changing landscape of Learning Disability identification regulations (e.g., Response to Intervention, Patterns of Strength and Weakness) the breadth of our persons of interest has expanded dramatically </vt:lpstr>
      <vt:lpstr>What do we assess</vt:lpstr>
      <vt:lpstr>What do we assess, continued</vt:lpstr>
      <vt:lpstr>Assessment of Cognitive Skills (Intelligence)</vt:lpstr>
      <vt:lpstr>Cattell-Horn-Carrol Theory of Intelligence (CHC)</vt:lpstr>
      <vt:lpstr>CHC Theory</vt:lpstr>
      <vt:lpstr>Assessment of Adaptive Behavior</vt:lpstr>
      <vt:lpstr>Assessment of Adaptive Behavior, continued</vt:lpstr>
      <vt:lpstr>Domains of Adaptive Behavior</vt:lpstr>
      <vt:lpstr>Adaptive Behavior Assessments</vt:lpstr>
      <vt:lpstr>Considerations</vt:lpstr>
      <vt:lpstr>Questions We Might Ask About Elwood</vt:lpstr>
      <vt:lpstr>Tests of Cognitive Ability </vt:lpstr>
      <vt:lpstr>Additional Considerations</vt:lpstr>
      <vt:lpstr>Questions We Might Ask…</vt:lpstr>
      <vt:lpstr>Tests of Academic Achievement </vt:lpstr>
      <vt:lpstr>Basic Skills – VT Dept. of Ed Rules &amp; Regulations</vt:lpstr>
      <vt:lpstr>Even More Considerations</vt:lpstr>
      <vt:lpstr>More Questions We Might Ask About Elwood</vt:lpstr>
      <vt:lpstr>Cross Battery Assessment (XBA) </vt:lpstr>
      <vt:lpstr>Cross Battery Assessment (XBA)</vt:lpstr>
      <vt:lpstr>Curriculum-Based Assessment (CBA)</vt:lpstr>
      <vt:lpstr>Example of a Curriculum-Based Assessment (CBA)</vt:lpstr>
      <vt:lpstr>Test Adaptation Activity: Scenario 1 </vt:lpstr>
      <vt:lpstr>Test Adaptation Activity: Scenario 2 </vt:lpstr>
      <vt:lpstr>Test Adaptation Activity: Scenario 3 </vt:lpstr>
      <vt:lpstr>More About Curriculum-Based Measurement (CBM)</vt:lpstr>
      <vt:lpstr>Curriculum-Based Measurement (CBM)</vt:lpstr>
      <vt:lpstr>Summarize Data &amp; Examine Results  for Individual Students</vt:lpstr>
      <vt:lpstr>Reporting Out Evaluation Results</vt:lpstr>
      <vt:lpstr>More About Reporting Out Evaluation Results</vt:lpstr>
      <vt:lpstr>Tests You May Encounter</vt:lpstr>
      <vt:lpstr>Other Tests You May Encounter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Comprehensive Evaluation of Students with Complex Profiles</dc:title>
  <dc:subject/>
  <dc:creator>Reid, Richard R</dc:creator>
  <cp:keywords/>
  <dc:description/>
  <cp:lastModifiedBy>Audrey Clare Homan</cp:lastModifiedBy>
  <cp:revision>45</cp:revision>
  <dcterms:created xsi:type="dcterms:W3CDTF">2022-11-29T12:56:07Z</dcterms:created>
  <dcterms:modified xsi:type="dcterms:W3CDTF">2023-02-06T10:23:34Z</dcterms:modified>
  <cp:category/>
</cp:coreProperties>
</file>