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0"/>
  </p:notesMasterIdLst>
  <p:sldIdLst>
    <p:sldId id="295" r:id="rId2"/>
    <p:sldId id="257" r:id="rId3"/>
    <p:sldId id="258" r:id="rId4"/>
    <p:sldId id="259" r:id="rId5"/>
    <p:sldId id="260" r:id="rId6"/>
    <p:sldId id="261" r:id="rId7"/>
    <p:sldId id="262" r:id="rId8"/>
    <p:sldId id="263"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kumimoji="0" sz="24900" b="0" i="0" u="none" strike="noStrike" cap="none" spc="0" normalizeH="0" baseline="0">
        <a:ln>
          <a:noFill/>
        </a:ln>
        <a:solidFill>
          <a:schemeClr val="accent3">
            <a:hueOff val="362282"/>
            <a:satOff val="31803"/>
            <a:lumOff val="-18242"/>
          </a:schemeClr>
        </a:solidFill>
        <a:effectLst/>
        <a:uFillTx/>
        <a:latin typeface="Party LET"/>
        <a:ea typeface="Party LET"/>
        <a:cs typeface="Party LET"/>
        <a:sym typeface="Party LET"/>
      </a:defRPr>
    </a:lvl1pPr>
    <a:lvl2pPr marL="0" marR="0" indent="457200" algn="ctr" defTabSz="2438338" rtl="0" fontAlgn="auto" latinLnBrk="0" hangingPunct="0">
      <a:lnSpc>
        <a:spcPct val="100000"/>
      </a:lnSpc>
      <a:spcBef>
        <a:spcPts val="0"/>
      </a:spcBef>
      <a:spcAft>
        <a:spcPts val="0"/>
      </a:spcAft>
      <a:buClrTx/>
      <a:buSzTx/>
      <a:buFontTx/>
      <a:buNone/>
      <a:tabLst/>
      <a:defRPr kumimoji="0" sz="24900" b="0" i="0" u="none" strike="noStrike" cap="none" spc="0" normalizeH="0" baseline="0">
        <a:ln>
          <a:noFill/>
        </a:ln>
        <a:solidFill>
          <a:schemeClr val="accent3">
            <a:hueOff val="362282"/>
            <a:satOff val="31803"/>
            <a:lumOff val="-18242"/>
          </a:schemeClr>
        </a:solidFill>
        <a:effectLst/>
        <a:uFillTx/>
        <a:latin typeface="Party LET"/>
        <a:ea typeface="Party LET"/>
        <a:cs typeface="Party LET"/>
        <a:sym typeface="Party LET"/>
      </a:defRPr>
    </a:lvl2pPr>
    <a:lvl3pPr marL="0" marR="0" indent="914400" algn="ctr" defTabSz="2438338" rtl="0" fontAlgn="auto" latinLnBrk="0" hangingPunct="0">
      <a:lnSpc>
        <a:spcPct val="100000"/>
      </a:lnSpc>
      <a:spcBef>
        <a:spcPts val="0"/>
      </a:spcBef>
      <a:spcAft>
        <a:spcPts val="0"/>
      </a:spcAft>
      <a:buClrTx/>
      <a:buSzTx/>
      <a:buFontTx/>
      <a:buNone/>
      <a:tabLst/>
      <a:defRPr kumimoji="0" sz="24900" b="0" i="0" u="none" strike="noStrike" cap="none" spc="0" normalizeH="0" baseline="0">
        <a:ln>
          <a:noFill/>
        </a:ln>
        <a:solidFill>
          <a:schemeClr val="accent3">
            <a:hueOff val="362282"/>
            <a:satOff val="31803"/>
            <a:lumOff val="-18242"/>
          </a:schemeClr>
        </a:solidFill>
        <a:effectLst/>
        <a:uFillTx/>
        <a:latin typeface="Party LET"/>
        <a:ea typeface="Party LET"/>
        <a:cs typeface="Party LET"/>
        <a:sym typeface="Party LET"/>
      </a:defRPr>
    </a:lvl3pPr>
    <a:lvl4pPr marL="0" marR="0" indent="1371600" algn="ctr" defTabSz="2438338" rtl="0" fontAlgn="auto" latinLnBrk="0" hangingPunct="0">
      <a:lnSpc>
        <a:spcPct val="100000"/>
      </a:lnSpc>
      <a:spcBef>
        <a:spcPts val="0"/>
      </a:spcBef>
      <a:spcAft>
        <a:spcPts val="0"/>
      </a:spcAft>
      <a:buClrTx/>
      <a:buSzTx/>
      <a:buFontTx/>
      <a:buNone/>
      <a:tabLst/>
      <a:defRPr kumimoji="0" sz="24900" b="0" i="0" u="none" strike="noStrike" cap="none" spc="0" normalizeH="0" baseline="0">
        <a:ln>
          <a:noFill/>
        </a:ln>
        <a:solidFill>
          <a:schemeClr val="accent3">
            <a:hueOff val="362282"/>
            <a:satOff val="31803"/>
            <a:lumOff val="-18242"/>
          </a:schemeClr>
        </a:solidFill>
        <a:effectLst/>
        <a:uFillTx/>
        <a:latin typeface="Party LET"/>
        <a:ea typeface="Party LET"/>
        <a:cs typeface="Party LET"/>
        <a:sym typeface="Party LET"/>
      </a:defRPr>
    </a:lvl4pPr>
    <a:lvl5pPr marL="0" marR="0" indent="1828800" algn="ctr" defTabSz="2438338" rtl="0" fontAlgn="auto" latinLnBrk="0" hangingPunct="0">
      <a:lnSpc>
        <a:spcPct val="100000"/>
      </a:lnSpc>
      <a:spcBef>
        <a:spcPts val="0"/>
      </a:spcBef>
      <a:spcAft>
        <a:spcPts val="0"/>
      </a:spcAft>
      <a:buClrTx/>
      <a:buSzTx/>
      <a:buFontTx/>
      <a:buNone/>
      <a:tabLst/>
      <a:defRPr kumimoji="0" sz="24900" b="0" i="0" u="none" strike="noStrike" cap="none" spc="0" normalizeH="0" baseline="0">
        <a:ln>
          <a:noFill/>
        </a:ln>
        <a:solidFill>
          <a:schemeClr val="accent3">
            <a:hueOff val="362282"/>
            <a:satOff val="31803"/>
            <a:lumOff val="-18242"/>
          </a:schemeClr>
        </a:solidFill>
        <a:effectLst/>
        <a:uFillTx/>
        <a:latin typeface="Party LET"/>
        <a:ea typeface="Party LET"/>
        <a:cs typeface="Party LET"/>
        <a:sym typeface="Party LET"/>
      </a:defRPr>
    </a:lvl5pPr>
    <a:lvl6pPr marL="0" marR="0" indent="2286000" algn="ctr" defTabSz="2438338" rtl="0" fontAlgn="auto" latinLnBrk="0" hangingPunct="0">
      <a:lnSpc>
        <a:spcPct val="100000"/>
      </a:lnSpc>
      <a:spcBef>
        <a:spcPts val="0"/>
      </a:spcBef>
      <a:spcAft>
        <a:spcPts val="0"/>
      </a:spcAft>
      <a:buClrTx/>
      <a:buSzTx/>
      <a:buFontTx/>
      <a:buNone/>
      <a:tabLst/>
      <a:defRPr kumimoji="0" sz="24900" b="0" i="0" u="none" strike="noStrike" cap="none" spc="0" normalizeH="0" baseline="0">
        <a:ln>
          <a:noFill/>
        </a:ln>
        <a:solidFill>
          <a:schemeClr val="accent3">
            <a:hueOff val="362282"/>
            <a:satOff val="31803"/>
            <a:lumOff val="-18242"/>
          </a:schemeClr>
        </a:solidFill>
        <a:effectLst/>
        <a:uFillTx/>
        <a:latin typeface="Party LET"/>
        <a:ea typeface="Party LET"/>
        <a:cs typeface="Party LET"/>
        <a:sym typeface="Party LET"/>
      </a:defRPr>
    </a:lvl6pPr>
    <a:lvl7pPr marL="0" marR="0" indent="2743200" algn="ctr" defTabSz="2438338" rtl="0" fontAlgn="auto" latinLnBrk="0" hangingPunct="0">
      <a:lnSpc>
        <a:spcPct val="100000"/>
      </a:lnSpc>
      <a:spcBef>
        <a:spcPts val="0"/>
      </a:spcBef>
      <a:spcAft>
        <a:spcPts val="0"/>
      </a:spcAft>
      <a:buClrTx/>
      <a:buSzTx/>
      <a:buFontTx/>
      <a:buNone/>
      <a:tabLst/>
      <a:defRPr kumimoji="0" sz="24900" b="0" i="0" u="none" strike="noStrike" cap="none" spc="0" normalizeH="0" baseline="0">
        <a:ln>
          <a:noFill/>
        </a:ln>
        <a:solidFill>
          <a:schemeClr val="accent3">
            <a:hueOff val="362282"/>
            <a:satOff val="31803"/>
            <a:lumOff val="-18242"/>
          </a:schemeClr>
        </a:solidFill>
        <a:effectLst/>
        <a:uFillTx/>
        <a:latin typeface="Party LET"/>
        <a:ea typeface="Party LET"/>
        <a:cs typeface="Party LET"/>
        <a:sym typeface="Party LET"/>
      </a:defRPr>
    </a:lvl7pPr>
    <a:lvl8pPr marL="0" marR="0" indent="3200400" algn="ctr" defTabSz="2438338" rtl="0" fontAlgn="auto" latinLnBrk="0" hangingPunct="0">
      <a:lnSpc>
        <a:spcPct val="100000"/>
      </a:lnSpc>
      <a:spcBef>
        <a:spcPts val="0"/>
      </a:spcBef>
      <a:spcAft>
        <a:spcPts val="0"/>
      </a:spcAft>
      <a:buClrTx/>
      <a:buSzTx/>
      <a:buFontTx/>
      <a:buNone/>
      <a:tabLst/>
      <a:defRPr kumimoji="0" sz="24900" b="0" i="0" u="none" strike="noStrike" cap="none" spc="0" normalizeH="0" baseline="0">
        <a:ln>
          <a:noFill/>
        </a:ln>
        <a:solidFill>
          <a:schemeClr val="accent3">
            <a:hueOff val="362282"/>
            <a:satOff val="31803"/>
            <a:lumOff val="-18242"/>
          </a:schemeClr>
        </a:solidFill>
        <a:effectLst/>
        <a:uFillTx/>
        <a:latin typeface="Party LET"/>
        <a:ea typeface="Party LET"/>
        <a:cs typeface="Party LET"/>
        <a:sym typeface="Party LET"/>
      </a:defRPr>
    </a:lvl8pPr>
    <a:lvl9pPr marL="0" marR="0" indent="3657600" algn="ctr" defTabSz="2438338" rtl="0" fontAlgn="auto" latinLnBrk="0" hangingPunct="0">
      <a:lnSpc>
        <a:spcPct val="100000"/>
      </a:lnSpc>
      <a:spcBef>
        <a:spcPts val="0"/>
      </a:spcBef>
      <a:spcAft>
        <a:spcPts val="0"/>
      </a:spcAft>
      <a:buClrTx/>
      <a:buSzTx/>
      <a:buFontTx/>
      <a:buNone/>
      <a:tabLst/>
      <a:defRPr kumimoji="0" sz="24900" b="0" i="0" u="none" strike="noStrike" cap="none" spc="0" normalizeH="0" baseline="0">
        <a:ln>
          <a:noFill/>
        </a:ln>
        <a:solidFill>
          <a:schemeClr val="accent3">
            <a:hueOff val="362282"/>
            <a:satOff val="31803"/>
            <a:lumOff val="-18242"/>
          </a:schemeClr>
        </a:solidFill>
        <a:effectLst/>
        <a:uFillTx/>
        <a:latin typeface="Party LET"/>
        <a:ea typeface="Party LET"/>
        <a:cs typeface="Party LET"/>
        <a:sym typeface="Party LET"/>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3E5E8"/>
          </a:solidFill>
        </a:fill>
      </a:tcStyle>
    </a:band2H>
    <a:firstCol>
      <a:tcTxStyle b="on" i="off">
        <a:fontRef idx="minor">
          <a:srgbClr val="FFFFFF"/>
        </a:fontRef>
        <a:srgbClr val="FFFFFF"/>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Ref idx="minor">
          <a:srgbClr val="FFFFFF"/>
        </a:fontRef>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Ref idx="minor">
          <a:srgbClr val="FFFFFF"/>
        </a:fontRef>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wholeTbl>
    <a:band2H>
      <a:tcTxStyle/>
      <a:tcStyle>
        <a:tcBdr/>
        <a:fill>
          <a:solidFill>
            <a:srgbClr val="E3E5E8"/>
          </a:solidFill>
        </a:fill>
      </a:tcStyle>
    </a:band2H>
    <a:firstCol>
      <a:tcTxStyle b="on" i="off">
        <a:fontRef idx="minor">
          <a:srgbClr val="FFFFFF"/>
        </a:fontRef>
        <a:srgbClr val="FFFFFF"/>
      </a:tcTxStyle>
      <a:tcStyle>
        <a:tcBdr>
          <a:left>
            <a:ln w="12700" cap="flat">
              <a:solidFill>
                <a:srgbClr val="000000"/>
              </a:solidFill>
              <a:prstDash val="solid"/>
              <a:miter lim="400000"/>
            </a:ln>
          </a:left>
          <a:right>
            <a:ln w="25400" cap="flat">
              <a:solidFill>
                <a:srgbClr val="000000"/>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firstCol>
    <a:lastRow>
      <a:tcTxStyle b="off" i="off">
        <a:font>
          <a:latin typeface="Helvetica Neue"/>
          <a:ea typeface="Helvetica Neue"/>
          <a:cs typeface="Helvetica Neue"/>
        </a:font>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lastRow>
    <a:firstRow>
      <a:tcTxStyle b="on" i="off">
        <a:fontRef idx="minor">
          <a:srgbClr val="FFFFFF"/>
        </a:fontRef>
        <a:srgbClr val="FFFFFF"/>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solidFill>
            <a:schemeClr val="accent1">
              <a:lumOff val="16847"/>
            </a:schemeClr>
          </a:solidFill>
        </a:fill>
      </a:tcStyle>
    </a:firstRow>
  </a:tblStyle>
  <a:tblStyle styleId="{EEE7283C-3CF3-47DC-8721-378D4A62B228}" styleName="">
    <a:tblBg/>
    <a:wholeTbl>
      <a:tcTxStyle b="off" i="off">
        <a:font>
          <a:latin typeface="Helvetica Neue"/>
          <a:ea typeface="Helvetica Neue"/>
          <a:cs typeface="Helvetica Neue"/>
        </a:font>
        <a:srgbClr val="000000"/>
      </a:tcTxStyle>
      <a:tcStyle>
        <a:tcBdr>
          <a:left>
            <a:ln w="12700" cap="flat">
              <a:solidFill>
                <a:srgbClr val="838383"/>
              </a:solidFill>
              <a:prstDash val="solid"/>
              <a:miter lim="400000"/>
            </a:ln>
          </a:left>
          <a:right>
            <a:ln w="12700" cap="flat">
              <a:solidFill>
                <a:srgbClr val="838383"/>
              </a:solidFill>
              <a:prstDash val="solid"/>
              <a:miter lim="400000"/>
            </a:ln>
          </a:right>
          <a:top>
            <a:ln w="12700" cap="flat">
              <a:solidFill>
                <a:srgbClr val="838383"/>
              </a:solidFill>
              <a:prstDash val="solid"/>
              <a:miter lim="400000"/>
            </a:ln>
          </a:top>
          <a:bottom>
            <a:ln w="12700" cap="flat">
              <a:solidFill>
                <a:srgbClr val="838383"/>
              </a:solidFill>
              <a:prstDash val="solid"/>
              <a:miter lim="400000"/>
            </a:ln>
          </a:bottom>
          <a:insideH>
            <a:ln w="12700" cap="flat">
              <a:solidFill>
                <a:srgbClr val="838383"/>
              </a:solidFill>
              <a:prstDash val="solid"/>
              <a:miter lim="400000"/>
            </a:ln>
          </a:insideH>
          <a:insideV>
            <a:ln w="12700" cap="flat">
              <a:solidFill>
                <a:srgbClr val="838383"/>
              </a:solidFill>
              <a:prstDash val="solid"/>
              <a:miter lim="400000"/>
            </a:ln>
          </a:insideV>
        </a:tcBdr>
        <a:fill>
          <a:noFill/>
        </a:fill>
      </a:tcStyle>
    </a:wholeTbl>
    <a:band2H>
      <a:tcTxStyle/>
      <a:tcStyle>
        <a:tcBdr/>
        <a:fill>
          <a:solidFill>
            <a:srgbClr val="EDEEEE"/>
          </a:solidFill>
        </a:fill>
      </a:tcStyle>
    </a:band2H>
    <a:firstCol>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808080"/>
              </a:solidFill>
              <a:prstDash val="solid"/>
              <a:miter lim="400000"/>
            </a:ln>
          </a:right>
          <a:top>
            <a:ln w="12700" cap="flat">
              <a:solidFill>
                <a:srgbClr val="808080"/>
              </a:solidFill>
              <a:prstDash val="solid"/>
              <a:miter lim="400000"/>
            </a:ln>
          </a:top>
          <a:bottom>
            <a:ln w="12700" cap="flat">
              <a:solidFill>
                <a:srgbClr val="808080"/>
              </a:solidFill>
              <a:prstDash val="solid"/>
              <a:miter lim="400000"/>
            </a:ln>
          </a:bottom>
          <a:insideH>
            <a:ln w="12700" cap="flat">
              <a:solidFill>
                <a:srgbClr val="808080"/>
              </a:solidFill>
              <a:prstDash val="solid"/>
              <a:miter lim="400000"/>
            </a:ln>
          </a:insideH>
          <a:insideV>
            <a:ln w="12700" cap="flat">
              <a:solidFill>
                <a:srgbClr val="808080"/>
              </a:solidFill>
              <a:prstDash val="solid"/>
              <a:miter lim="400000"/>
            </a:ln>
          </a:insideV>
        </a:tcBdr>
        <a:fill>
          <a:solidFill>
            <a:srgbClr val="88FA4F"/>
          </a:solidFill>
        </a:fill>
      </a:tcStyle>
    </a:firstCol>
    <a:lastRow>
      <a:tcTxStyle b="off" i="off">
        <a:font>
          <a:latin typeface="Helvetica Neue"/>
          <a:ea typeface="Helvetica Neue"/>
          <a:cs typeface="Helvetica Neue"/>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chemeClr val="accent3"/>
              </a:solidFill>
              <a:prstDash val="solid"/>
              <a:miter lim="400000"/>
            </a:ln>
          </a:top>
          <a:bottom>
            <a:ln w="12700" cap="flat">
              <a:solidFill>
                <a:srgbClr val="4D4D4D"/>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rgbClr val="60D937"/>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wholeTbl>
    <a:band2H>
      <a:tcTxStyle/>
      <a:tcStyle>
        <a:tcBdr/>
        <a:fill>
          <a:solidFill>
            <a:schemeClr val="accent4">
              <a:hueOff val="348544"/>
              <a:lumOff val="7139"/>
            </a:schemeClr>
          </a:solidFill>
        </a:fill>
      </a:tcStyle>
    </a:band2H>
    <a:firstCol>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8BB00"/>
          </a:solidFill>
        </a:fill>
      </a:tcStyle>
    </a:firstCol>
    <a:la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38100" cap="flat">
              <a:solidFill>
                <a:srgbClr val="F8BA00"/>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lastRow>
    <a:fir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9400"/>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12700" cap="flat">
              <a:solidFill>
                <a:srgbClr val="464646"/>
              </a:solidFill>
              <a:prstDash val="solid"/>
              <a:miter lim="400000"/>
            </a:ln>
          </a:left>
          <a:right>
            <a:ln w="12700" cap="flat">
              <a:solidFill>
                <a:srgbClr val="464646"/>
              </a:solidFill>
              <a:prstDash val="solid"/>
              <a:miter lim="400000"/>
            </a:ln>
          </a:right>
          <a:top>
            <a:ln w="12700" cap="flat">
              <a:solidFill>
                <a:srgbClr val="464646"/>
              </a:solidFill>
              <a:prstDash val="solid"/>
              <a:miter lim="400000"/>
            </a:ln>
          </a:top>
          <a:bottom>
            <a:ln w="12700" cap="flat">
              <a:solidFill>
                <a:srgbClr val="464646"/>
              </a:solidFill>
              <a:prstDash val="solid"/>
              <a:miter lim="400000"/>
            </a:ln>
          </a:bottom>
          <a:insideH>
            <a:ln w="12700" cap="flat">
              <a:solidFill>
                <a:srgbClr val="464646"/>
              </a:solidFill>
              <a:prstDash val="solid"/>
              <a:miter lim="400000"/>
            </a:ln>
          </a:insideH>
          <a:insideV>
            <a:ln w="12700" cap="flat">
              <a:solidFill>
                <a:srgbClr val="464646"/>
              </a:solidFill>
              <a:prstDash val="solid"/>
              <a:miter lim="400000"/>
            </a:ln>
          </a:insideV>
        </a:tcBdr>
        <a:fill>
          <a:noFill/>
        </a:fill>
      </a:tcStyle>
    </a:wholeTbl>
    <a:band2H>
      <a:tcTxStyle/>
      <a:tcStyle>
        <a:tcBdr/>
        <a:fill>
          <a:solidFill>
            <a:srgbClr val="D4D5D5"/>
          </a:solidFill>
        </a:fill>
      </a:tcStyle>
    </a:band2H>
    <a:firstCol>
      <a:tcTxStyle b="on" i="off">
        <a:font>
          <a:latin typeface="Helvetica Neue"/>
          <a:ea typeface="Helvetica Neue"/>
          <a:cs typeface="Helvetica Neue"/>
        </a:font>
        <a:srgbClr val="FFFFFF"/>
      </a:tcTxStyle>
      <a:tcStyle>
        <a:tcBdr>
          <a:left>
            <a:ln w="12700" cap="flat">
              <a:solidFill>
                <a:srgbClr val="5E5E5E"/>
              </a:solidFill>
              <a:prstDash val="solid"/>
              <a:miter lim="400000"/>
            </a:ln>
          </a:left>
          <a:right>
            <a:ln w="12700" cap="flat">
              <a:solidFill>
                <a:srgbClr val="A6AAA9"/>
              </a:solidFill>
              <a:prstDash val="solid"/>
              <a:miter lim="400000"/>
            </a:ln>
          </a:right>
          <a:top>
            <a:ln w="12700" cap="flat">
              <a:solidFill>
                <a:srgbClr val="C3C3C3"/>
              </a:solidFill>
              <a:prstDash val="solid"/>
              <a:miter lim="400000"/>
            </a:ln>
          </a:top>
          <a:bottom>
            <a:ln w="12700" cap="flat">
              <a:solidFill>
                <a:srgbClr val="C3C3C3"/>
              </a:solidFill>
              <a:prstDash val="solid"/>
              <a:miter lim="400000"/>
            </a:ln>
          </a:bottom>
          <a:insideH>
            <a:ln w="12700" cap="flat">
              <a:solidFill>
                <a:srgbClr val="C3C3C3"/>
              </a:solidFill>
              <a:prstDash val="solid"/>
              <a:miter lim="400000"/>
            </a:ln>
          </a:insideH>
          <a:insideV>
            <a:ln w="12700" cap="flat">
              <a:solidFill>
                <a:srgbClr val="C3C3C3"/>
              </a:solidFill>
              <a:prstDash val="solid"/>
              <a:miter lim="400000"/>
            </a:ln>
          </a:insideV>
        </a:tcBdr>
        <a:fill>
          <a:solidFill>
            <a:srgbClr val="CB2A7B"/>
          </a:solidFill>
        </a:fill>
      </a:tcStyle>
    </a:firstCol>
    <a:lastRow>
      <a:tcTxStyle b="on" i="off">
        <a:fontRef idx="minor">
          <a:srgbClr val="FFFFFF"/>
        </a:fontRef>
        <a:srgbClr val="FFFFFF"/>
      </a:tcTxStyle>
      <a:tcStyle>
        <a:tcBdr>
          <a:left>
            <a:ln w="12700" cap="flat">
              <a:solidFill>
                <a:srgbClr val="5E5E5E"/>
              </a:solidFill>
              <a:prstDash val="solid"/>
              <a:miter lim="400000"/>
            </a:ln>
          </a:left>
          <a:right>
            <a:ln w="12700" cap="flat">
              <a:solidFill>
                <a:srgbClr val="5E5E5E"/>
              </a:solidFill>
              <a:prstDash val="solid"/>
              <a:miter lim="400000"/>
            </a:ln>
          </a:right>
          <a:top>
            <a:ln w="38100" cap="flat">
              <a:solidFill>
                <a:srgbClr val="CB297B"/>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5E5E5E"/>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991A5F"/>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wholeTbl>
    <a:band2H>
      <a:tcTxStyle/>
      <a:tcStyle>
        <a:tcBdr/>
        <a:fill>
          <a:solidFill>
            <a:srgbClr val="EDEEEE"/>
          </a:solidFill>
        </a:fill>
      </a:tcStyle>
    </a:band2H>
    <a:firstCol>
      <a:tcTxStyle b="on" i="off">
        <a:fontRef idx="minor">
          <a:srgbClr val="FFFFFF"/>
        </a:fontRef>
        <a:srgbClr val="FFFFFF"/>
      </a:tcTxStyle>
      <a:tcStyle>
        <a:tcBdr>
          <a:left>
            <a:ln w="12700" cap="flat">
              <a:solidFill>
                <a:srgbClr val="6C6C6C"/>
              </a:solidFill>
              <a:prstDash val="solid"/>
              <a:miter lim="400000"/>
            </a:ln>
          </a:left>
          <a:right>
            <a:ln w="254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firstCol>
    <a:lastRow>
      <a:tcTxStyle b="on" i="off">
        <a:fontRef idx="minor">
          <a:srgbClr val="FFFFFF"/>
        </a:fontRef>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6C6C6C"/>
              </a:solidFill>
              <a:prstDash val="solid"/>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lastRow>
    <a:firstRow>
      <a:tcTxStyle b="on" i="off">
        <a:fontRef idx="minor">
          <a:srgbClr val="FFFFFF"/>
        </a:fontRef>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6C6C6C"/>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6DCE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1348"/>
    <p:restoredTop sz="86395"/>
  </p:normalViewPr>
  <p:slideViewPr>
    <p:cSldViewPr snapToGrid="0">
      <p:cViewPr varScale="1">
        <p:scale>
          <a:sx n="54" d="100"/>
          <a:sy n="54" d="100"/>
        </p:scale>
        <p:origin x="376" y="256"/>
      </p:cViewPr>
      <p:guideLst/>
    </p:cSldViewPr>
  </p:slideViewPr>
  <p:outlineViewPr>
    <p:cViewPr>
      <p:scale>
        <a:sx n="33" d="100"/>
        <a:sy n="33" d="100"/>
      </p:scale>
      <p:origin x="0" y="-1704"/>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9" name="Shape 149"/>
          <p:cNvSpPr>
            <a:spLocks noGrp="1" noRot="1" noChangeAspect="1"/>
          </p:cNvSpPr>
          <p:nvPr>
            <p:ph type="sldImg"/>
          </p:nvPr>
        </p:nvSpPr>
        <p:spPr>
          <a:xfrm>
            <a:off x="1143000" y="685800"/>
            <a:ext cx="4572000" cy="3429000"/>
          </a:xfrm>
          <a:prstGeom prst="rect">
            <a:avLst/>
          </a:prstGeom>
        </p:spPr>
        <p:txBody>
          <a:bodyPr/>
          <a:lstStyle/>
          <a:p>
            <a:endParaRPr/>
          </a:p>
        </p:txBody>
      </p:sp>
      <p:sp>
        <p:nvSpPr>
          <p:cNvPr id="150" name="Shape 150"/>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defTabSz="457200" rtl="0" latinLnBrk="0">
              <a:lnSpc>
                <a:spcPct val="117999"/>
              </a:lnSpc>
            </a:pPr>
            <a:endParaRPr lang="en-US"/>
          </a:p>
        </p:txBody>
      </p:sp>
    </p:spTree>
    <p:extLst>
      <p:ext uri="{BB962C8B-B14F-4D97-AF65-F5344CB8AC3E}">
        <p14:creationId xmlns:p14="http://schemas.microsoft.com/office/powerpoint/2010/main" val="39145245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defTabSz="457200" rtl="0" latinLnBrk="0">
              <a:lnSpc>
                <a:spcPct val="117999"/>
              </a:lnSpc>
            </a:pPr>
            <a:endParaRPr lang="en-US"/>
          </a:p>
        </p:txBody>
      </p:sp>
    </p:spTree>
    <p:extLst>
      <p:ext uri="{BB962C8B-B14F-4D97-AF65-F5344CB8AC3E}">
        <p14:creationId xmlns:p14="http://schemas.microsoft.com/office/powerpoint/2010/main" val="326011728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p:spTree>
      <p:nvGrpSpPr>
        <p:cNvPr id="1" name=""/>
        <p:cNvGrpSpPr/>
        <p:nvPr/>
      </p:nvGrpSpPr>
      <p:grpSpPr>
        <a:xfrm>
          <a:off x="0" y="0"/>
          <a:ext cx="0" cy="0"/>
          <a:chOff x="0" y="0"/>
          <a:chExt cx="0" cy="0"/>
        </a:xfrm>
      </p:grpSpPr>
      <p:sp>
        <p:nvSpPr>
          <p:cNvPr id="11" name="Rectangle"/>
          <p:cNvSpPr/>
          <p:nvPr/>
        </p:nvSpPr>
        <p:spPr>
          <a:xfrm>
            <a:off x="-508000" y="-1"/>
            <a:ext cx="27317806" cy="1270001"/>
          </a:xfrm>
          <a:prstGeom prst="rect">
            <a:avLst/>
          </a:prstGeom>
          <a:solidFill>
            <a:srgbClr val="005A38"/>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2" name="Rectangle"/>
          <p:cNvSpPr/>
          <p:nvPr/>
        </p:nvSpPr>
        <p:spPr>
          <a:xfrm>
            <a:off x="-685800" y="13512800"/>
            <a:ext cx="27317806" cy="1270000"/>
          </a:xfrm>
          <a:prstGeom prst="rect">
            <a:avLst/>
          </a:prstGeom>
          <a:solidFill>
            <a:srgbClr val="005A38"/>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pic>
        <p:nvPicPr>
          <p:cNvPr id="13" name="uvm tower green.jpg" descr="uvm tower green.jpg"/>
          <p:cNvPicPr>
            <a:picLocks noChangeAspect="1"/>
          </p:cNvPicPr>
          <p:nvPr/>
        </p:nvPicPr>
        <p:blipFill>
          <a:blip r:embed="rId2"/>
          <a:stretch>
            <a:fillRect/>
          </a:stretch>
        </p:blipFill>
        <p:spPr>
          <a:xfrm>
            <a:off x="0" y="11085386"/>
            <a:ext cx="2113117" cy="2630615"/>
          </a:xfrm>
          <a:prstGeom prst="rect">
            <a:avLst/>
          </a:prstGeom>
          <a:ln w="12700">
            <a:miter lim="400000"/>
          </a:ln>
        </p:spPr>
      </p:pic>
      <p:sp>
        <p:nvSpPr>
          <p:cNvPr id="1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Statement">
    <p:spTree>
      <p:nvGrpSpPr>
        <p:cNvPr id="1" name=""/>
        <p:cNvGrpSpPr/>
        <p:nvPr/>
      </p:nvGrpSpPr>
      <p:grpSpPr>
        <a:xfrm>
          <a:off x="0" y="0"/>
          <a:ext cx="0" cy="0"/>
          <a:chOff x="0" y="0"/>
          <a:chExt cx="0" cy="0"/>
        </a:xfrm>
      </p:grpSpPr>
      <p:sp>
        <p:nvSpPr>
          <p:cNvPr id="99" name="Body Level One…"/>
          <p:cNvSpPr txBox="1">
            <a:spLocks noGrp="1"/>
          </p:cNvSpPr>
          <p:nvPr>
            <p:ph type="body" sz="half" idx="1" hasCustomPrompt="1"/>
          </p:nvPr>
        </p:nvSpPr>
        <p:spPr>
          <a:xfrm>
            <a:off x="1206500" y="4920843"/>
            <a:ext cx="21971000" cy="3874314"/>
          </a:xfrm>
          <a:prstGeom prst="rect">
            <a:avLst/>
          </a:prstGeom>
        </p:spPr>
        <p:txBody>
          <a:bodyPr anchor="ctr"/>
          <a:lstStyle>
            <a:lvl1pPr marL="0" indent="0" algn="ctr" defTabSz="2438338">
              <a:lnSpc>
                <a:spcPct val="80000"/>
              </a:lnSpc>
              <a:buSzTx/>
              <a:buNone/>
              <a:defRPr sz="11600" spc="-232">
                <a:latin typeface="Helvetica Neue Medium"/>
                <a:ea typeface="Helvetica Neue Medium"/>
                <a:cs typeface="Helvetica Neue Medium"/>
                <a:sym typeface="Helvetica Neue Medium"/>
              </a:defRPr>
            </a:lvl1pPr>
            <a:lvl2pPr marL="0" indent="457200" algn="ctr" defTabSz="2438338">
              <a:lnSpc>
                <a:spcPct val="80000"/>
              </a:lnSpc>
              <a:buSzTx/>
              <a:buNone/>
              <a:defRPr sz="11600" spc="-232">
                <a:latin typeface="Helvetica Neue Medium"/>
                <a:ea typeface="Helvetica Neue Medium"/>
                <a:cs typeface="Helvetica Neue Medium"/>
                <a:sym typeface="Helvetica Neue Medium"/>
              </a:defRPr>
            </a:lvl2pPr>
            <a:lvl3pPr marL="0" indent="914400" algn="ctr" defTabSz="2438338">
              <a:lnSpc>
                <a:spcPct val="80000"/>
              </a:lnSpc>
              <a:buSzTx/>
              <a:buNone/>
              <a:defRPr sz="11600" spc="-232">
                <a:latin typeface="Helvetica Neue Medium"/>
                <a:ea typeface="Helvetica Neue Medium"/>
                <a:cs typeface="Helvetica Neue Medium"/>
                <a:sym typeface="Helvetica Neue Medium"/>
              </a:defRPr>
            </a:lvl3pPr>
            <a:lvl4pPr marL="0" indent="1371600" algn="ctr" defTabSz="2438338">
              <a:lnSpc>
                <a:spcPct val="80000"/>
              </a:lnSpc>
              <a:buSzTx/>
              <a:buNone/>
              <a:defRPr sz="11600" spc="-232">
                <a:latin typeface="Helvetica Neue Medium"/>
                <a:ea typeface="Helvetica Neue Medium"/>
                <a:cs typeface="Helvetica Neue Medium"/>
                <a:sym typeface="Helvetica Neue Medium"/>
              </a:defRPr>
            </a:lvl4pPr>
            <a:lvl5pPr marL="0" indent="1828800" algn="ctr" defTabSz="2438338">
              <a:lnSpc>
                <a:spcPct val="80000"/>
              </a:lnSpc>
              <a:buSzTx/>
              <a:buNone/>
              <a:defRPr sz="11600" spc="-232">
                <a:latin typeface="Helvetica Neue Medium"/>
                <a:ea typeface="Helvetica Neue Medium"/>
                <a:cs typeface="Helvetica Neue Medium"/>
                <a:sym typeface="Helvetica Neue Medium"/>
              </a:defRPr>
            </a:lvl5pPr>
          </a:lstStyle>
          <a:p>
            <a:r>
              <a:t>Statement</a:t>
            </a:r>
          </a:p>
          <a:p>
            <a:pPr lvl="1"/>
            <a:endParaRPr/>
          </a:p>
          <a:p>
            <a:pPr lvl="2"/>
            <a:endParaRPr/>
          </a:p>
          <a:p>
            <a:pPr lvl="3"/>
            <a:endParaRPr/>
          </a:p>
          <a:p>
            <a:pPr lvl="4"/>
            <a:endParaRPr/>
          </a:p>
        </p:txBody>
      </p:sp>
      <p:sp>
        <p:nvSpPr>
          <p:cNvPr id="10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Big Fact">
    <p:spTree>
      <p:nvGrpSpPr>
        <p:cNvPr id="1" name=""/>
        <p:cNvGrpSpPr/>
        <p:nvPr/>
      </p:nvGrpSpPr>
      <p:grpSpPr>
        <a:xfrm>
          <a:off x="0" y="0"/>
          <a:ext cx="0" cy="0"/>
          <a:chOff x="0" y="0"/>
          <a:chExt cx="0" cy="0"/>
        </a:xfrm>
      </p:grpSpPr>
      <p:sp>
        <p:nvSpPr>
          <p:cNvPr id="107" name="Body Level One…"/>
          <p:cNvSpPr txBox="1">
            <a:spLocks noGrp="1"/>
          </p:cNvSpPr>
          <p:nvPr>
            <p:ph type="body" idx="1" hasCustomPrompt="1"/>
          </p:nvPr>
        </p:nvSpPr>
        <p:spPr>
          <a:xfrm>
            <a:off x="1206500" y="1075927"/>
            <a:ext cx="21971000" cy="7241584"/>
          </a:xfrm>
          <a:prstGeom prst="rect">
            <a:avLst/>
          </a:prstGeom>
        </p:spPr>
        <p:txBody>
          <a:bodyPr anchor="b"/>
          <a:lstStyle>
            <a:lvl1pPr marL="0" indent="0" algn="ctr" defTabSz="2438338">
              <a:lnSpc>
                <a:spcPct val="80000"/>
              </a:lnSpc>
              <a:buSzTx/>
              <a:buNone/>
              <a:defRPr sz="25000" b="1" spc="-250">
                <a:latin typeface="Helvetica Neue"/>
                <a:ea typeface="Helvetica Neue"/>
                <a:cs typeface="Helvetica Neue"/>
                <a:sym typeface="Helvetica Neue"/>
              </a:defRPr>
            </a:lvl1pPr>
            <a:lvl2pPr marL="0" indent="457200" algn="ctr" defTabSz="2438338">
              <a:lnSpc>
                <a:spcPct val="80000"/>
              </a:lnSpc>
              <a:buSzTx/>
              <a:buNone/>
              <a:defRPr sz="25000" b="1" spc="-250">
                <a:latin typeface="Helvetica Neue"/>
                <a:ea typeface="Helvetica Neue"/>
                <a:cs typeface="Helvetica Neue"/>
                <a:sym typeface="Helvetica Neue"/>
              </a:defRPr>
            </a:lvl2pPr>
            <a:lvl3pPr marL="0" indent="914400" algn="ctr" defTabSz="2438338">
              <a:lnSpc>
                <a:spcPct val="80000"/>
              </a:lnSpc>
              <a:buSzTx/>
              <a:buNone/>
              <a:defRPr sz="25000" b="1" spc="-250">
                <a:latin typeface="Helvetica Neue"/>
                <a:ea typeface="Helvetica Neue"/>
                <a:cs typeface="Helvetica Neue"/>
                <a:sym typeface="Helvetica Neue"/>
              </a:defRPr>
            </a:lvl3pPr>
            <a:lvl4pPr marL="0" indent="1371600" algn="ctr" defTabSz="2438338">
              <a:lnSpc>
                <a:spcPct val="80000"/>
              </a:lnSpc>
              <a:buSzTx/>
              <a:buNone/>
              <a:defRPr sz="25000" b="1" spc="-250">
                <a:latin typeface="Helvetica Neue"/>
                <a:ea typeface="Helvetica Neue"/>
                <a:cs typeface="Helvetica Neue"/>
                <a:sym typeface="Helvetica Neue"/>
              </a:defRPr>
            </a:lvl4pPr>
            <a:lvl5pPr marL="0" indent="1828800" algn="ctr" defTabSz="2438338">
              <a:lnSpc>
                <a:spcPct val="80000"/>
              </a:lnSpc>
              <a:buSzTx/>
              <a:buNone/>
              <a:defRPr sz="25000" b="1" spc="-250">
                <a:latin typeface="Helvetica Neue"/>
                <a:ea typeface="Helvetica Neue"/>
                <a:cs typeface="Helvetica Neue"/>
                <a:sym typeface="Helvetica Neue"/>
              </a:defRPr>
            </a:lvl5pPr>
          </a:lstStyle>
          <a:p>
            <a:r>
              <a:t>100%</a:t>
            </a:r>
          </a:p>
          <a:p>
            <a:pPr lvl="1"/>
            <a:endParaRPr/>
          </a:p>
          <a:p>
            <a:pPr lvl="2"/>
            <a:endParaRPr/>
          </a:p>
          <a:p>
            <a:pPr lvl="3"/>
            <a:endParaRPr/>
          </a:p>
          <a:p>
            <a:pPr lvl="4"/>
            <a:endParaRPr/>
          </a:p>
        </p:txBody>
      </p:sp>
      <p:sp>
        <p:nvSpPr>
          <p:cNvPr id="108" name="Fact information"/>
          <p:cNvSpPr txBox="1">
            <a:spLocks noGrp="1"/>
          </p:cNvSpPr>
          <p:nvPr>
            <p:ph type="body" sz="quarter" idx="21" hasCustomPrompt="1"/>
          </p:nvPr>
        </p:nvSpPr>
        <p:spPr>
          <a:xfrm>
            <a:off x="1206500" y="8262180"/>
            <a:ext cx="21971000" cy="934780"/>
          </a:xfrm>
          <a:prstGeom prst="rect">
            <a:avLst/>
          </a:prstGeom>
        </p:spPr>
        <p:txBody>
          <a:bodyPr lIns="45719" tIns="45719" rIns="45719" bIns="45719"/>
          <a:lstStyle>
            <a:lvl1pPr marL="0" indent="0" algn="ctr">
              <a:buSzTx/>
              <a:buNone/>
              <a:defRPr sz="5500" b="1">
                <a:latin typeface="Helvetica Neue"/>
                <a:ea typeface="Helvetica Neue"/>
                <a:cs typeface="Helvetica Neue"/>
                <a:sym typeface="Helvetica Neue"/>
              </a:defRPr>
            </a:lvl1pPr>
          </a:lstStyle>
          <a:p>
            <a:r>
              <a:t>Fact information</a:t>
            </a:r>
          </a:p>
        </p:txBody>
      </p:sp>
      <p:sp>
        <p:nvSpPr>
          <p:cNvPr id="10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116" name="Attribution"/>
          <p:cNvSpPr txBox="1">
            <a:spLocks noGrp="1"/>
          </p:cNvSpPr>
          <p:nvPr>
            <p:ph type="body" sz="quarter" idx="21" hasCustomPrompt="1"/>
          </p:nvPr>
        </p:nvSpPr>
        <p:spPr>
          <a:xfrm>
            <a:off x="2430025" y="10675453"/>
            <a:ext cx="20200052" cy="636979"/>
          </a:xfrm>
          <a:prstGeom prst="rect">
            <a:avLst/>
          </a:prstGeom>
        </p:spPr>
        <p:txBody>
          <a:bodyPr lIns="45719" tIns="45719" rIns="45719" bIns="45719"/>
          <a:lstStyle>
            <a:lvl1pPr marL="0" indent="0">
              <a:buSzTx/>
              <a:buNone/>
              <a:defRPr sz="3600" b="1">
                <a:latin typeface="Helvetica Neue"/>
                <a:ea typeface="Helvetica Neue"/>
                <a:cs typeface="Helvetica Neue"/>
                <a:sym typeface="Helvetica Neue"/>
              </a:defRPr>
            </a:lvl1pPr>
          </a:lstStyle>
          <a:p>
            <a:r>
              <a:t>Attribution</a:t>
            </a:r>
          </a:p>
        </p:txBody>
      </p:sp>
      <p:sp>
        <p:nvSpPr>
          <p:cNvPr id="117" name="Body Level One…"/>
          <p:cNvSpPr txBox="1">
            <a:spLocks noGrp="1"/>
          </p:cNvSpPr>
          <p:nvPr>
            <p:ph type="body" sz="half" idx="1" hasCustomPrompt="1"/>
          </p:nvPr>
        </p:nvSpPr>
        <p:spPr>
          <a:xfrm>
            <a:off x="1753923" y="4939860"/>
            <a:ext cx="20876154" cy="3836280"/>
          </a:xfrm>
          <a:prstGeom prst="rect">
            <a:avLst/>
          </a:prstGeom>
        </p:spPr>
        <p:txBody>
          <a:bodyPr/>
          <a:lstStyle>
            <a:lvl1pPr marL="638923" indent="-469900" defTabSz="2438338">
              <a:lnSpc>
                <a:spcPct val="90000"/>
              </a:lnSpc>
              <a:buSzTx/>
              <a:buNone/>
              <a:defRPr sz="8500" spc="-170">
                <a:latin typeface="Helvetica Neue Medium"/>
                <a:ea typeface="Helvetica Neue Medium"/>
                <a:cs typeface="Helvetica Neue Medium"/>
                <a:sym typeface="Helvetica Neue Medium"/>
              </a:defRPr>
            </a:lvl1pPr>
            <a:lvl2pPr marL="638923" indent="-12700" defTabSz="2438338">
              <a:lnSpc>
                <a:spcPct val="90000"/>
              </a:lnSpc>
              <a:buSzTx/>
              <a:buNone/>
              <a:defRPr sz="8500" spc="-170">
                <a:latin typeface="Helvetica Neue Medium"/>
                <a:ea typeface="Helvetica Neue Medium"/>
                <a:cs typeface="Helvetica Neue Medium"/>
                <a:sym typeface="Helvetica Neue Medium"/>
              </a:defRPr>
            </a:lvl2pPr>
            <a:lvl3pPr marL="638923" indent="444500" defTabSz="2438338">
              <a:lnSpc>
                <a:spcPct val="90000"/>
              </a:lnSpc>
              <a:buSzTx/>
              <a:buNone/>
              <a:defRPr sz="8500" spc="-170">
                <a:latin typeface="Helvetica Neue Medium"/>
                <a:ea typeface="Helvetica Neue Medium"/>
                <a:cs typeface="Helvetica Neue Medium"/>
                <a:sym typeface="Helvetica Neue Medium"/>
              </a:defRPr>
            </a:lvl3pPr>
            <a:lvl4pPr marL="638923" indent="901700" defTabSz="2438338">
              <a:lnSpc>
                <a:spcPct val="90000"/>
              </a:lnSpc>
              <a:buSzTx/>
              <a:buNone/>
              <a:defRPr sz="8500" spc="-170">
                <a:latin typeface="Helvetica Neue Medium"/>
                <a:ea typeface="Helvetica Neue Medium"/>
                <a:cs typeface="Helvetica Neue Medium"/>
                <a:sym typeface="Helvetica Neue Medium"/>
              </a:defRPr>
            </a:lvl4pPr>
            <a:lvl5pPr marL="638923" indent="1358900" defTabSz="2438338">
              <a:lnSpc>
                <a:spcPct val="90000"/>
              </a:lnSpc>
              <a:buSzTx/>
              <a:buNone/>
              <a:defRPr sz="8500" spc="-170">
                <a:latin typeface="Helvetica Neue Medium"/>
                <a:ea typeface="Helvetica Neue Medium"/>
                <a:cs typeface="Helvetica Neue Medium"/>
                <a:sym typeface="Helvetica Neue Medium"/>
              </a:defRPr>
            </a:lvl5pPr>
          </a:lstStyle>
          <a:p>
            <a:r>
              <a:t>“Notable Quote”</a:t>
            </a:r>
          </a:p>
          <a:p>
            <a:pPr lvl="1"/>
            <a:endParaRPr/>
          </a:p>
          <a:p>
            <a:pPr lvl="2"/>
            <a:endParaRPr/>
          </a:p>
          <a:p>
            <a:pPr lvl="3"/>
            <a:endParaRPr/>
          </a:p>
          <a:p>
            <a:pPr lvl="4"/>
            <a:endParaRPr/>
          </a:p>
        </p:txBody>
      </p:sp>
      <p:sp>
        <p:nvSpPr>
          <p:cNvPr id="11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125" name="Bowl of salad with fried rice, boiled eggs, and chopsticks"/>
          <p:cNvSpPr>
            <a:spLocks noGrp="1"/>
          </p:cNvSpPr>
          <p:nvPr>
            <p:ph type="pic" sz="quarter" idx="21"/>
          </p:nvPr>
        </p:nvSpPr>
        <p:spPr>
          <a:xfrm>
            <a:off x="15760700" y="1016000"/>
            <a:ext cx="7439099" cy="5949678"/>
          </a:xfrm>
          <a:prstGeom prst="rect">
            <a:avLst/>
          </a:prstGeom>
        </p:spPr>
        <p:txBody>
          <a:bodyPr lIns="91439" tIns="45719" rIns="91439" bIns="45719">
            <a:noAutofit/>
          </a:bodyPr>
          <a:lstStyle/>
          <a:p>
            <a:endParaRPr/>
          </a:p>
        </p:txBody>
      </p:sp>
      <p:sp>
        <p:nvSpPr>
          <p:cNvPr id="126" name="Bowl with salmon cakes, salad, and hummus "/>
          <p:cNvSpPr>
            <a:spLocks noGrp="1"/>
          </p:cNvSpPr>
          <p:nvPr>
            <p:ph type="pic" sz="half" idx="22"/>
          </p:nvPr>
        </p:nvSpPr>
        <p:spPr>
          <a:xfrm>
            <a:off x="13500100" y="3978275"/>
            <a:ext cx="10439400" cy="12150181"/>
          </a:xfrm>
          <a:prstGeom prst="rect">
            <a:avLst/>
          </a:prstGeom>
        </p:spPr>
        <p:txBody>
          <a:bodyPr lIns="91439" tIns="45719" rIns="91439" bIns="45719">
            <a:noAutofit/>
          </a:bodyPr>
          <a:lstStyle/>
          <a:p>
            <a:endParaRPr/>
          </a:p>
        </p:txBody>
      </p:sp>
      <p:sp>
        <p:nvSpPr>
          <p:cNvPr id="127" name="Bowl of pappardelle pasta with parsley butter, roasted hazelnuts, and shaved parmesan cheese"/>
          <p:cNvSpPr>
            <a:spLocks noGrp="1"/>
          </p:cNvSpPr>
          <p:nvPr>
            <p:ph type="pic" idx="23"/>
          </p:nvPr>
        </p:nvSpPr>
        <p:spPr>
          <a:xfrm>
            <a:off x="-139700" y="495300"/>
            <a:ext cx="16611600" cy="12458700"/>
          </a:xfrm>
          <a:prstGeom prst="rect">
            <a:avLst/>
          </a:prstGeom>
        </p:spPr>
        <p:txBody>
          <a:bodyPr lIns="91439" tIns="45719" rIns="91439" bIns="45719">
            <a:noAutofit/>
          </a:bodyPr>
          <a:lstStyle/>
          <a:p>
            <a:endParaRPr/>
          </a:p>
        </p:txBody>
      </p:sp>
      <p:sp>
        <p:nvSpPr>
          <p:cNvPr id="12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35" name="bowl of salad with fried rice, boiled eggs, and chopsticks"/>
          <p:cNvSpPr>
            <a:spLocks noGrp="1"/>
          </p:cNvSpPr>
          <p:nvPr>
            <p:ph type="pic" idx="21"/>
          </p:nvPr>
        </p:nvSpPr>
        <p:spPr>
          <a:xfrm>
            <a:off x="-1333500" y="-5524500"/>
            <a:ext cx="27051000" cy="21640800"/>
          </a:xfrm>
          <a:prstGeom prst="rect">
            <a:avLst/>
          </a:prstGeom>
        </p:spPr>
        <p:txBody>
          <a:bodyPr lIns="91439" tIns="45719" rIns="91439" bIns="45719">
            <a:noAutofit/>
          </a:bodyPr>
          <a:lstStyle/>
          <a:p>
            <a:endParaRPr/>
          </a:p>
        </p:txBody>
      </p:sp>
      <p:sp>
        <p:nvSpPr>
          <p:cNvPr id="136"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4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mp; Photo">
    <p:spTree>
      <p:nvGrpSpPr>
        <p:cNvPr id="1" name=""/>
        <p:cNvGrpSpPr/>
        <p:nvPr/>
      </p:nvGrpSpPr>
      <p:grpSpPr>
        <a:xfrm>
          <a:off x="0" y="0"/>
          <a:ext cx="0" cy="0"/>
          <a:chOff x="0" y="0"/>
          <a:chExt cx="0" cy="0"/>
        </a:xfrm>
      </p:grpSpPr>
      <p:sp>
        <p:nvSpPr>
          <p:cNvPr id="21" name="Avocados and limes"/>
          <p:cNvSpPr>
            <a:spLocks noGrp="1"/>
          </p:cNvSpPr>
          <p:nvPr>
            <p:ph type="pic" idx="21"/>
          </p:nvPr>
        </p:nvSpPr>
        <p:spPr>
          <a:xfrm>
            <a:off x="-1155700" y="-1295400"/>
            <a:ext cx="26746200" cy="16018933"/>
          </a:xfrm>
          <a:prstGeom prst="rect">
            <a:avLst/>
          </a:prstGeom>
        </p:spPr>
        <p:txBody>
          <a:bodyPr lIns="91439" tIns="45719" rIns="91439" bIns="45719">
            <a:noAutofit/>
          </a:bodyPr>
          <a:lstStyle/>
          <a:p>
            <a:endParaRPr/>
          </a:p>
        </p:txBody>
      </p:sp>
      <p:sp>
        <p:nvSpPr>
          <p:cNvPr id="22" name="Presentation Title"/>
          <p:cNvSpPr txBox="1">
            <a:spLocks noGrp="1"/>
          </p:cNvSpPr>
          <p:nvPr>
            <p:ph type="title" hasCustomPrompt="1"/>
          </p:nvPr>
        </p:nvSpPr>
        <p:spPr>
          <a:xfrm>
            <a:off x="1206500" y="7124700"/>
            <a:ext cx="21971000" cy="4648200"/>
          </a:xfrm>
          <a:prstGeom prst="rect">
            <a:avLst/>
          </a:prstGeom>
        </p:spPr>
        <p:txBody>
          <a:bodyPr anchor="b"/>
          <a:lstStyle>
            <a:lvl1pPr>
              <a:defRPr sz="12200" b="0" spc="-244">
                <a:latin typeface="+mn-lt"/>
                <a:ea typeface="+mn-ea"/>
                <a:cs typeface="+mn-cs"/>
                <a:sym typeface="BrownPro-Bold"/>
              </a:defRPr>
            </a:lvl1pPr>
          </a:lstStyle>
          <a:p>
            <a:r>
              <a:t>Presentation Title</a:t>
            </a:r>
          </a:p>
        </p:txBody>
      </p:sp>
      <p:sp>
        <p:nvSpPr>
          <p:cNvPr id="23" name="Author and Date"/>
          <p:cNvSpPr txBox="1">
            <a:spLocks noGrp="1"/>
          </p:cNvSpPr>
          <p:nvPr>
            <p:ph type="body" sz="quarter" idx="22" hasCustomPrompt="1"/>
          </p:nvPr>
        </p:nvSpPr>
        <p:spPr>
          <a:xfrm>
            <a:off x="1207690" y="1106137"/>
            <a:ext cx="21968621" cy="636979"/>
          </a:xfrm>
          <a:prstGeom prst="rect">
            <a:avLst/>
          </a:prstGeom>
        </p:spPr>
        <p:txBody>
          <a:bodyPr lIns="45719" tIns="45719" rIns="45719" bIns="45719"/>
          <a:lstStyle>
            <a:lvl1pPr marL="0" indent="0">
              <a:buSzTx/>
              <a:buNone/>
              <a:defRPr sz="3600" b="1">
                <a:latin typeface="Helvetica Neue"/>
                <a:ea typeface="Helvetica Neue"/>
                <a:cs typeface="Helvetica Neue"/>
                <a:sym typeface="Helvetica Neue"/>
              </a:defRPr>
            </a:lvl1pPr>
          </a:lstStyle>
          <a:p>
            <a:r>
              <a:t>Author and Date</a:t>
            </a:r>
          </a:p>
        </p:txBody>
      </p:sp>
      <p:sp>
        <p:nvSpPr>
          <p:cNvPr id="24" name="Body Level One…"/>
          <p:cNvSpPr txBox="1">
            <a:spLocks noGrp="1"/>
          </p:cNvSpPr>
          <p:nvPr>
            <p:ph type="body" sz="quarter" idx="1" hasCustomPrompt="1"/>
          </p:nvPr>
        </p:nvSpPr>
        <p:spPr>
          <a:xfrm>
            <a:off x="1206500" y="11609910"/>
            <a:ext cx="21971000" cy="1116952"/>
          </a:xfrm>
          <a:prstGeom prst="rect">
            <a:avLst/>
          </a:prstGeom>
        </p:spPr>
        <p:txBody>
          <a:bodyPr/>
          <a:lstStyle>
            <a:lvl1pPr marL="0" indent="0">
              <a:spcBef>
                <a:spcPts val="1200"/>
              </a:spcBef>
              <a:buSzTx/>
              <a:buNone/>
              <a:defRPr sz="7200"/>
            </a:lvl1pPr>
            <a:lvl2pPr marL="0" indent="457200">
              <a:spcBef>
                <a:spcPts val="1200"/>
              </a:spcBef>
              <a:buSzTx/>
              <a:buNone/>
              <a:defRPr sz="7200"/>
            </a:lvl2pPr>
            <a:lvl3pPr marL="0" indent="914400">
              <a:spcBef>
                <a:spcPts val="1200"/>
              </a:spcBef>
              <a:buSzTx/>
              <a:buNone/>
              <a:defRPr sz="7200"/>
            </a:lvl3pPr>
            <a:lvl4pPr marL="0" indent="1371600">
              <a:spcBef>
                <a:spcPts val="1200"/>
              </a:spcBef>
              <a:buSzTx/>
              <a:buNone/>
              <a:defRPr sz="7200"/>
            </a:lvl4pPr>
            <a:lvl5pPr marL="0" indent="1828800">
              <a:spcBef>
                <a:spcPts val="1200"/>
              </a:spcBef>
              <a:buSzTx/>
              <a:buNone/>
              <a:defRPr sz="7200"/>
            </a:lvl5pPr>
          </a:lstStyle>
          <a:p>
            <a:r>
              <a:t>Presentation Subtitle</a:t>
            </a:r>
          </a:p>
          <a:p>
            <a:pPr lvl="1"/>
            <a:endParaRPr/>
          </a:p>
          <a:p>
            <a:pPr lvl="2"/>
            <a:endParaRPr/>
          </a:p>
          <a:p>
            <a:pPr lvl="3"/>
            <a:endParaRPr/>
          </a:p>
          <a:p>
            <a:pPr lvl="4"/>
            <a:endParaRPr/>
          </a:p>
        </p:txBody>
      </p:sp>
      <p:sp>
        <p:nvSpPr>
          <p:cNvPr id="2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mp; Photo Alt">
    <p:spTree>
      <p:nvGrpSpPr>
        <p:cNvPr id="1" name=""/>
        <p:cNvGrpSpPr/>
        <p:nvPr/>
      </p:nvGrpSpPr>
      <p:grpSpPr>
        <a:xfrm>
          <a:off x="0" y="0"/>
          <a:ext cx="0" cy="0"/>
          <a:chOff x="0" y="0"/>
          <a:chExt cx="0" cy="0"/>
        </a:xfrm>
      </p:grpSpPr>
      <p:sp>
        <p:nvSpPr>
          <p:cNvPr id="32" name="Bowl with salmon cakes, salad, and hummus"/>
          <p:cNvSpPr>
            <a:spLocks noGrp="1"/>
          </p:cNvSpPr>
          <p:nvPr>
            <p:ph type="pic" idx="21"/>
          </p:nvPr>
        </p:nvSpPr>
        <p:spPr>
          <a:xfrm>
            <a:off x="10972800" y="-203200"/>
            <a:ext cx="12144837" cy="14135100"/>
          </a:xfrm>
          <a:prstGeom prst="rect">
            <a:avLst/>
          </a:prstGeom>
        </p:spPr>
        <p:txBody>
          <a:bodyPr lIns="91439" tIns="45719" rIns="91439" bIns="45719">
            <a:noAutofit/>
          </a:bodyPr>
          <a:lstStyle/>
          <a:p>
            <a:endParaRPr/>
          </a:p>
        </p:txBody>
      </p:sp>
      <p:sp>
        <p:nvSpPr>
          <p:cNvPr id="33" name="Slide Title"/>
          <p:cNvSpPr txBox="1">
            <a:spLocks noGrp="1"/>
          </p:cNvSpPr>
          <p:nvPr>
            <p:ph type="title" hasCustomPrompt="1"/>
          </p:nvPr>
        </p:nvSpPr>
        <p:spPr>
          <a:xfrm>
            <a:off x="1206500" y="1270000"/>
            <a:ext cx="9779000" cy="5882273"/>
          </a:xfrm>
          <a:prstGeom prst="rect">
            <a:avLst/>
          </a:prstGeom>
        </p:spPr>
        <p:txBody>
          <a:bodyPr anchor="b"/>
          <a:lstStyle/>
          <a:p>
            <a:r>
              <a:t>Slide Title</a:t>
            </a:r>
          </a:p>
        </p:txBody>
      </p:sp>
      <p:sp>
        <p:nvSpPr>
          <p:cNvPr id="34" name="Body Level One…"/>
          <p:cNvSpPr txBox="1">
            <a:spLocks noGrp="1"/>
          </p:cNvSpPr>
          <p:nvPr>
            <p:ph type="body" sz="quarter" idx="1" hasCustomPrompt="1"/>
          </p:nvPr>
        </p:nvSpPr>
        <p:spPr>
          <a:xfrm>
            <a:off x="1206500" y="7060576"/>
            <a:ext cx="9779000" cy="5385424"/>
          </a:xfrm>
          <a:prstGeom prst="rect">
            <a:avLst/>
          </a:prstGeom>
        </p:spPr>
        <p:txBody>
          <a:bodyPr/>
          <a:lstStyle>
            <a:lvl1pPr marL="0" indent="0">
              <a:spcBef>
                <a:spcPts val="1200"/>
              </a:spcBef>
              <a:buSzTx/>
              <a:buNone/>
              <a:defRPr sz="7200"/>
            </a:lvl1pPr>
            <a:lvl2pPr marL="0" indent="457200">
              <a:spcBef>
                <a:spcPts val="1200"/>
              </a:spcBef>
              <a:buSzTx/>
              <a:buNone/>
              <a:defRPr sz="7200"/>
            </a:lvl2pPr>
            <a:lvl3pPr marL="0" indent="914400">
              <a:spcBef>
                <a:spcPts val="1200"/>
              </a:spcBef>
              <a:buSzTx/>
              <a:buNone/>
              <a:defRPr sz="7200"/>
            </a:lvl3pPr>
            <a:lvl4pPr marL="0" indent="1371600">
              <a:spcBef>
                <a:spcPts val="1200"/>
              </a:spcBef>
              <a:buSzTx/>
              <a:buNone/>
              <a:defRPr sz="7200"/>
            </a:lvl4pPr>
            <a:lvl5pPr marL="0" indent="1828800">
              <a:spcBef>
                <a:spcPts val="1200"/>
              </a:spcBef>
              <a:buSzTx/>
              <a:buNone/>
              <a:defRPr sz="7200"/>
            </a:lvl5pPr>
          </a:lstStyle>
          <a:p>
            <a:r>
              <a:t>Slide Subtitle</a:t>
            </a:r>
          </a:p>
          <a:p>
            <a:pPr lvl="1"/>
            <a:endParaRPr/>
          </a:p>
          <a:p>
            <a:pPr lvl="2"/>
            <a:endParaRPr/>
          </a:p>
          <a:p>
            <a:pPr lvl="3"/>
            <a:endParaRPr/>
          </a:p>
          <a:p>
            <a:pPr lvl="4"/>
            <a:endParaRPr/>
          </a:p>
        </p:txBody>
      </p:sp>
      <p:sp>
        <p:nvSpPr>
          <p:cNvPr id="35" name="Slide Number"/>
          <p:cNvSpPr txBox="1">
            <a:spLocks noGrp="1"/>
          </p:cNvSpPr>
          <p:nvPr>
            <p:ph type="sldNum" sz="quarter" idx="2"/>
          </p:nvPr>
        </p:nvSpPr>
        <p:spPr>
          <a:xfrm>
            <a:off x="12001499" y="13085233"/>
            <a:ext cx="368505" cy="3746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42" name="Slide Title"/>
          <p:cNvSpPr txBox="1">
            <a:spLocks noGrp="1"/>
          </p:cNvSpPr>
          <p:nvPr>
            <p:ph type="title" hasCustomPrompt="1"/>
          </p:nvPr>
        </p:nvSpPr>
        <p:spPr>
          <a:prstGeom prst="rect">
            <a:avLst/>
          </a:prstGeom>
        </p:spPr>
        <p:txBody>
          <a:bodyPr/>
          <a:lstStyle/>
          <a:p>
            <a:r>
              <a:t>Slide Title</a:t>
            </a:r>
          </a:p>
        </p:txBody>
      </p:sp>
      <p:sp>
        <p:nvSpPr>
          <p:cNvPr id="43" name="Slide Subtitle"/>
          <p:cNvSpPr txBox="1">
            <a:spLocks noGrp="1"/>
          </p:cNvSpPr>
          <p:nvPr>
            <p:ph type="body" sz="quarter" idx="21" hasCustomPrompt="1"/>
          </p:nvPr>
        </p:nvSpPr>
        <p:spPr>
          <a:xfrm>
            <a:off x="1206500" y="2372962"/>
            <a:ext cx="21971000" cy="934780"/>
          </a:xfrm>
          <a:prstGeom prst="rect">
            <a:avLst/>
          </a:prstGeom>
        </p:spPr>
        <p:txBody>
          <a:bodyPr lIns="45719" tIns="45719" rIns="45719" bIns="45719"/>
          <a:lstStyle>
            <a:lvl1pPr marL="0" indent="0" defTabSz="635634">
              <a:spcBef>
                <a:spcPts val="900"/>
              </a:spcBef>
              <a:buSzTx/>
              <a:buNone/>
              <a:defRPr sz="5544"/>
            </a:lvl1pPr>
          </a:lstStyle>
          <a:p>
            <a:r>
              <a:t>Slide Subtitle</a:t>
            </a:r>
          </a:p>
        </p:txBody>
      </p:sp>
      <p:sp>
        <p:nvSpPr>
          <p:cNvPr id="44" name="Body Level One…"/>
          <p:cNvSpPr txBox="1">
            <a:spLocks noGrp="1"/>
          </p:cNvSpPr>
          <p:nvPr>
            <p:ph type="body" idx="1" hasCustomPrompt="1"/>
          </p:nvPr>
        </p:nvSpPr>
        <p:spPr>
          <a:prstGeom prst="rect">
            <a:avLst/>
          </a:prstGeom>
        </p:spPr>
        <p:txBody>
          <a:bodyPr/>
          <a:lstStyle/>
          <a:p>
            <a:r>
              <a:t>Slide bullet text</a:t>
            </a:r>
          </a:p>
          <a:p>
            <a:pPr lvl="1"/>
            <a:endParaRPr/>
          </a:p>
          <a:p>
            <a:pPr lvl="2"/>
            <a:endParaRPr/>
          </a:p>
          <a:p>
            <a:pPr lvl="3"/>
            <a:endParaRPr/>
          </a:p>
          <a:p>
            <a:pPr lvl="4"/>
            <a:endParaRPr/>
          </a:p>
        </p:txBody>
      </p:sp>
      <p:sp>
        <p:nvSpPr>
          <p:cNvPr id="4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52" name="Rectangle"/>
          <p:cNvSpPr/>
          <p:nvPr/>
        </p:nvSpPr>
        <p:spPr>
          <a:xfrm>
            <a:off x="-508000" y="-1"/>
            <a:ext cx="27317806" cy="1270001"/>
          </a:xfrm>
          <a:prstGeom prst="rect">
            <a:avLst/>
          </a:prstGeom>
          <a:solidFill>
            <a:srgbClr val="005A38"/>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53" name="Rectangle"/>
          <p:cNvSpPr/>
          <p:nvPr/>
        </p:nvSpPr>
        <p:spPr>
          <a:xfrm>
            <a:off x="-685800" y="13512800"/>
            <a:ext cx="27317806" cy="1270000"/>
          </a:xfrm>
          <a:prstGeom prst="rect">
            <a:avLst/>
          </a:prstGeom>
          <a:solidFill>
            <a:srgbClr val="005A38"/>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5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1" name="Slide Subtitle"/>
          <p:cNvSpPr txBox="1">
            <a:spLocks noGrp="1"/>
          </p:cNvSpPr>
          <p:nvPr>
            <p:ph type="body" sz="quarter" idx="21" hasCustomPrompt="1"/>
          </p:nvPr>
        </p:nvSpPr>
        <p:spPr>
          <a:xfrm>
            <a:off x="1206500" y="2372962"/>
            <a:ext cx="9779000" cy="934780"/>
          </a:xfrm>
          <a:prstGeom prst="rect">
            <a:avLst/>
          </a:prstGeom>
        </p:spPr>
        <p:txBody>
          <a:bodyPr lIns="45719" tIns="45719" rIns="45719" bIns="45719"/>
          <a:lstStyle>
            <a:lvl1pPr marL="0" indent="0" defTabSz="635634">
              <a:spcBef>
                <a:spcPts val="900"/>
              </a:spcBef>
              <a:buSzTx/>
              <a:buNone/>
              <a:defRPr sz="5544"/>
            </a:lvl1pPr>
          </a:lstStyle>
          <a:p>
            <a:r>
              <a:t>Slide Subtitle</a:t>
            </a:r>
          </a:p>
        </p:txBody>
      </p:sp>
      <p:sp>
        <p:nvSpPr>
          <p:cNvPr id="62" name="Body Level One…"/>
          <p:cNvSpPr txBox="1">
            <a:spLocks noGrp="1"/>
          </p:cNvSpPr>
          <p:nvPr>
            <p:ph type="body" sz="half" idx="1" hasCustomPrompt="1"/>
          </p:nvPr>
        </p:nvSpPr>
        <p:spPr>
          <a:xfrm>
            <a:off x="1206500" y="4248504"/>
            <a:ext cx="9779000" cy="8256630"/>
          </a:xfrm>
          <a:prstGeom prst="rect">
            <a:avLst/>
          </a:prstGeom>
        </p:spPr>
        <p:txBody>
          <a:bodyPr/>
          <a:lstStyle/>
          <a:p>
            <a:r>
              <a:t>Slide bullet text</a:t>
            </a:r>
          </a:p>
          <a:p>
            <a:pPr lvl="1"/>
            <a:endParaRPr/>
          </a:p>
          <a:p>
            <a:pPr lvl="2"/>
            <a:endParaRPr/>
          </a:p>
          <a:p>
            <a:pPr lvl="3"/>
            <a:endParaRPr/>
          </a:p>
          <a:p>
            <a:pPr lvl="4"/>
            <a:endParaRPr/>
          </a:p>
        </p:txBody>
      </p:sp>
      <p:sp>
        <p:nvSpPr>
          <p:cNvPr id="63" name="Bowl of pappardelle pasta with parsley butter, roasted hazelnuts, and shaved parmesan cheese"/>
          <p:cNvSpPr>
            <a:spLocks noGrp="1"/>
          </p:cNvSpPr>
          <p:nvPr>
            <p:ph type="pic" idx="22"/>
          </p:nvPr>
        </p:nvSpPr>
        <p:spPr>
          <a:xfrm>
            <a:off x="12192000" y="-407266"/>
            <a:ext cx="10916874" cy="14555832"/>
          </a:xfrm>
          <a:prstGeom prst="rect">
            <a:avLst/>
          </a:prstGeom>
        </p:spPr>
        <p:txBody>
          <a:bodyPr lIns="91439" tIns="45719" rIns="91439" bIns="45719">
            <a:noAutofit/>
          </a:bodyPr>
          <a:lstStyle/>
          <a:p>
            <a:endParaRPr/>
          </a:p>
        </p:txBody>
      </p:sp>
      <p:sp>
        <p:nvSpPr>
          <p:cNvPr id="64" name="Slide Title"/>
          <p:cNvSpPr txBox="1">
            <a:spLocks noGrp="1"/>
          </p:cNvSpPr>
          <p:nvPr>
            <p:ph type="title" hasCustomPrompt="1"/>
          </p:nvPr>
        </p:nvSpPr>
        <p:spPr>
          <a:xfrm>
            <a:off x="1206500" y="1079500"/>
            <a:ext cx="9779000" cy="1435100"/>
          </a:xfrm>
          <a:prstGeom prst="rect">
            <a:avLst/>
          </a:prstGeom>
        </p:spPr>
        <p:txBody>
          <a:bodyPr/>
          <a:lstStyle/>
          <a:p>
            <a:r>
              <a:t>Slide Title</a:t>
            </a:r>
          </a:p>
        </p:txBody>
      </p:sp>
      <p:sp>
        <p:nvSpPr>
          <p:cNvPr id="6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Section">
    <p:spTree>
      <p:nvGrpSpPr>
        <p:cNvPr id="1" name=""/>
        <p:cNvGrpSpPr/>
        <p:nvPr/>
      </p:nvGrpSpPr>
      <p:grpSpPr>
        <a:xfrm>
          <a:off x="0" y="0"/>
          <a:ext cx="0" cy="0"/>
          <a:chOff x="0" y="0"/>
          <a:chExt cx="0" cy="0"/>
        </a:xfrm>
      </p:grpSpPr>
      <p:sp>
        <p:nvSpPr>
          <p:cNvPr id="72" name="Section Title"/>
          <p:cNvSpPr txBox="1">
            <a:spLocks noGrp="1"/>
          </p:cNvSpPr>
          <p:nvPr>
            <p:ph type="title" hasCustomPrompt="1"/>
          </p:nvPr>
        </p:nvSpPr>
        <p:spPr>
          <a:xfrm>
            <a:off x="1206496" y="4533900"/>
            <a:ext cx="21971004" cy="4648200"/>
          </a:xfrm>
          <a:prstGeom prst="rect">
            <a:avLst/>
          </a:prstGeom>
        </p:spPr>
        <p:txBody>
          <a:bodyPr anchor="ctr"/>
          <a:lstStyle>
            <a:lvl1pPr>
              <a:defRPr sz="11600" b="0" spc="-232">
                <a:latin typeface="Helvetica Neue Medium"/>
                <a:ea typeface="Helvetica Neue Medium"/>
                <a:cs typeface="Helvetica Neue Medium"/>
                <a:sym typeface="Helvetica Neue Medium"/>
              </a:defRPr>
            </a:lvl1pPr>
          </a:lstStyle>
          <a:p>
            <a:r>
              <a:t>Section Title</a:t>
            </a:r>
          </a:p>
        </p:txBody>
      </p:sp>
      <p:sp>
        <p:nvSpPr>
          <p:cNvPr id="73" name="Slide Number"/>
          <p:cNvSpPr txBox="1">
            <a:spLocks noGrp="1"/>
          </p:cNvSpPr>
          <p:nvPr>
            <p:ph type="sldNum" sz="quarter" idx="2"/>
          </p:nvPr>
        </p:nvSpPr>
        <p:spPr>
          <a:xfrm>
            <a:off x="12001499" y="13085233"/>
            <a:ext cx="368505" cy="3746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80" name="Slide Title"/>
          <p:cNvSpPr txBox="1">
            <a:spLocks noGrp="1"/>
          </p:cNvSpPr>
          <p:nvPr>
            <p:ph type="title" hasCustomPrompt="1"/>
          </p:nvPr>
        </p:nvSpPr>
        <p:spPr>
          <a:xfrm>
            <a:off x="1206500" y="1079500"/>
            <a:ext cx="21971000" cy="1434949"/>
          </a:xfrm>
          <a:prstGeom prst="rect">
            <a:avLst/>
          </a:prstGeom>
        </p:spPr>
        <p:txBody>
          <a:bodyPr/>
          <a:lstStyle/>
          <a:p>
            <a:r>
              <a:t>Slide Title</a:t>
            </a:r>
          </a:p>
        </p:txBody>
      </p:sp>
      <p:sp>
        <p:nvSpPr>
          <p:cNvPr id="81" name="Slide Subtitle"/>
          <p:cNvSpPr txBox="1">
            <a:spLocks noGrp="1"/>
          </p:cNvSpPr>
          <p:nvPr>
            <p:ph type="body" sz="quarter" idx="21" hasCustomPrompt="1"/>
          </p:nvPr>
        </p:nvSpPr>
        <p:spPr>
          <a:xfrm>
            <a:off x="1206500" y="2372962"/>
            <a:ext cx="21971000" cy="934780"/>
          </a:xfrm>
          <a:prstGeom prst="rect">
            <a:avLst/>
          </a:prstGeom>
        </p:spPr>
        <p:txBody>
          <a:bodyPr lIns="45719" tIns="45719" rIns="45719" bIns="45719"/>
          <a:lstStyle>
            <a:lvl1pPr marL="0" indent="0" defTabSz="635634">
              <a:spcBef>
                <a:spcPts val="900"/>
              </a:spcBef>
              <a:buSzTx/>
              <a:buNone/>
              <a:defRPr sz="5544"/>
            </a:lvl1pPr>
          </a:lstStyle>
          <a:p>
            <a:r>
              <a:t>Slide Subtitle</a:t>
            </a:r>
          </a:p>
        </p:txBody>
      </p:sp>
      <p:sp>
        <p:nvSpPr>
          <p:cNvPr id="8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Agenda">
    <p:spTree>
      <p:nvGrpSpPr>
        <p:cNvPr id="1" name=""/>
        <p:cNvGrpSpPr/>
        <p:nvPr/>
      </p:nvGrpSpPr>
      <p:grpSpPr>
        <a:xfrm>
          <a:off x="0" y="0"/>
          <a:ext cx="0" cy="0"/>
          <a:chOff x="0" y="0"/>
          <a:chExt cx="0" cy="0"/>
        </a:xfrm>
      </p:grpSpPr>
      <p:sp>
        <p:nvSpPr>
          <p:cNvPr id="89" name="Agenda Title"/>
          <p:cNvSpPr txBox="1">
            <a:spLocks noGrp="1"/>
          </p:cNvSpPr>
          <p:nvPr>
            <p:ph type="title" hasCustomPrompt="1"/>
          </p:nvPr>
        </p:nvSpPr>
        <p:spPr>
          <a:xfrm>
            <a:off x="1206500" y="1079500"/>
            <a:ext cx="21971000" cy="1435100"/>
          </a:xfrm>
          <a:prstGeom prst="rect">
            <a:avLst/>
          </a:prstGeom>
        </p:spPr>
        <p:txBody>
          <a:bodyPr/>
          <a:lstStyle/>
          <a:p>
            <a:r>
              <a:t>Agenda Title</a:t>
            </a:r>
          </a:p>
        </p:txBody>
      </p:sp>
      <p:sp>
        <p:nvSpPr>
          <p:cNvPr id="90" name="Agenda Subtitle"/>
          <p:cNvSpPr txBox="1">
            <a:spLocks noGrp="1"/>
          </p:cNvSpPr>
          <p:nvPr>
            <p:ph type="body" sz="quarter" idx="21" hasCustomPrompt="1"/>
          </p:nvPr>
        </p:nvSpPr>
        <p:spPr>
          <a:xfrm>
            <a:off x="1206500" y="2372962"/>
            <a:ext cx="21971000" cy="934780"/>
          </a:xfrm>
          <a:prstGeom prst="rect">
            <a:avLst/>
          </a:prstGeom>
        </p:spPr>
        <p:txBody>
          <a:bodyPr lIns="45719" tIns="45719" rIns="45719" bIns="45719"/>
          <a:lstStyle>
            <a:lvl1pPr marL="0" indent="0" defTabSz="635634">
              <a:spcBef>
                <a:spcPts val="900"/>
              </a:spcBef>
              <a:buSzTx/>
              <a:buNone/>
              <a:defRPr sz="5544"/>
            </a:lvl1pPr>
          </a:lstStyle>
          <a:p>
            <a:r>
              <a:t>Agenda Subtitle</a:t>
            </a:r>
          </a:p>
        </p:txBody>
      </p:sp>
      <p:sp>
        <p:nvSpPr>
          <p:cNvPr id="91" name="Body Level One…"/>
          <p:cNvSpPr txBox="1">
            <a:spLocks noGrp="1"/>
          </p:cNvSpPr>
          <p:nvPr>
            <p:ph type="body" idx="1" hasCustomPrompt="1"/>
          </p:nvPr>
        </p:nvSpPr>
        <p:spPr>
          <a:prstGeom prst="rect">
            <a:avLst/>
          </a:prstGeom>
        </p:spPr>
        <p:txBody>
          <a:bodyPr/>
          <a:lstStyle>
            <a:lvl1pPr marL="0" indent="0">
              <a:spcBef>
                <a:spcPts val="1800"/>
              </a:spcBef>
              <a:buSzTx/>
              <a:buNone/>
              <a:defRPr sz="5500" spc="-55">
                <a:latin typeface="Helvetica Neue"/>
                <a:ea typeface="Helvetica Neue"/>
                <a:cs typeface="Helvetica Neue"/>
                <a:sym typeface="Helvetica Neue"/>
              </a:defRPr>
            </a:lvl1pPr>
            <a:lvl2pPr marL="0" indent="457200">
              <a:spcBef>
                <a:spcPts val="1800"/>
              </a:spcBef>
              <a:buSzTx/>
              <a:buNone/>
              <a:defRPr sz="5500" spc="-55">
                <a:latin typeface="Helvetica Neue"/>
                <a:ea typeface="Helvetica Neue"/>
                <a:cs typeface="Helvetica Neue"/>
                <a:sym typeface="Helvetica Neue"/>
              </a:defRPr>
            </a:lvl2pPr>
            <a:lvl3pPr marL="0" indent="914400">
              <a:spcBef>
                <a:spcPts val="1800"/>
              </a:spcBef>
              <a:buSzTx/>
              <a:buNone/>
              <a:defRPr sz="5500" spc="-55">
                <a:latin typeface="Helvetica Neue"/>
                <a:ea typeface="Helvetica Neue"/>
                <a:cs typeface="Helvetica Neue"/>
                <a:sym typeface="Helvetica Neue"/>
              </a:defRPr>
            </a:lvl3pPr>
            <a:lvl4pPr marL="0" indent="1371600">
              <a:spcBef>
                <a:spcPts val="1800"/>
              </a:spcBef>
              <a:buSzTx/>
              <a:buNone/>
              <a:defRPr sz="5500" spc="-55">
                <a:latin typeface="Helvetica Neue"/>
                <a:ea typeface="Helvetica Neue"/>
                <a:cs typeface="Helvetica Neue"/>
                <a:sym typeface="Helvetica Neue"/>
              </a:defRPr>
            </a:lvl4pPr>
            <a:lvl5pPr marL="0" indent="1828800">
              <a:spcBef>
                <a:spcPts val="1800"/>
              </a:spcBef>
              <a:buSzTx/>
              <a:buNone/>
              <a:defRPr sz="5500" spc="-55">
                <a:latin typeface="Helvetica Neue"/>
                <a:ea typeface="Helvetica Neue"/>
                <a:cs typeface="Helvetica Neue"/>
                <a:sym typeface="Helvetica Neue"/>
              </a:defRPr>
            </a:lvl5pPr>
          </a:lstStyle>
          <a:p>
            <a:r>
              <a:t>Agenda Topics</a:t>
            </a:r>
          </a:p>
          <a:p>
            <a:pPr lvl="1"/>
            <a:endParaRPr/>
          </a:p>
          <a:p>
            <a:pPr lvl="2"/>
            <a:endParaRPr/>
          </a:p>
          <a:p>
            <a:pPr lvl="3"/>
            <a:endParaRPr/>
          </a:p>
          <a:p>
            <a:pPr lvl="4"/>
            <a:endParaRPr/>
          </a:p>
        </p:txBody>
      </p:sp>
      <p:sp>
        <p:nvSpPr>
          <p:cNvPr id="9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lide Title"/>
          <p:cNvSpPr txBox="1">
            <a:spLocks noGrp="1"/>
          </p:cNvSpPr>
          <p:nvPr>
            <p:ph type="title" hasCustomPrompt="1"/>
          </p:nvPr>
        </p:nvSpPr>
        <p:spPr>
          <a:xfrm>
            <a:off x="1206500" y="1079500"/>
            <a:ext cx="21971000" cy="14331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Slide Title</a:t>
            </a:r>
          </a:p>
        </p:txBody>
      </p:sp>
      <p:sp>
        <p:nvSpPr>
          <p:cNvPr id="3" name="Body Level One…"/>
          <p:cNvSpPr txBox="1">
            <a:spLocks noGrp="1"/>
          </p:cNvSpPr>
          <p:nvPr>
            <p:ph type="body" idx="1" hasCustomPrompt="1"/>
          </p:nvPr>
        </p:nvSpPr>
        <p:spPr>
          <a:xfrm>
            <a:off x="1206500" y="4248504"/>
            <a:ext cx="21971000" cy="825601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Slide bullet text</a:t>
            </a:r>
          </a:p>
          <a:p>
            <a:pPr lvl="1"/>
            <a:endParaRPr/>
          </a:p>
          <a:p>
            <a:pPr lvl="2"/>
            <a:endParaRPr/>
          </a:p>
          <a:p>
            <a:pPr lvl="3"/>
            <a:endParaRPr/>
          </a:p>
          <a:p>
            <a:pPr lvl="4"/>
            <a:endParaRPr/>
          </a:p>
        </p:txBody>
      </p:sp>
      <p:sp>
        <p:nvSpPr>
          <p:cNvPr id="4" name="Slide Number"/>
          <p:cNvSpPr txBox="1">
            <a:spLocks noGrp="1"/>
          </p:cNvSpPr>
          <p:nvPr>
            <p:ph type="sldNum" sz="quarter" idx="2"/>
          </p:nvPr>
        </p:nvSpPr>
        <p:spPr>
          <a:xfrm>
            <a:off x="12001499" y="13080999"/>
            <a:ext cx="368505" cy="374600"/>
          </a:xfrm>
          <a:prstGeom prst="rect">
            <a:avLst/>
          </a:prstGeom>
          <a:ln w="12700">
            <a:miter lim="400000"/>
          </a:ln>
        </p:spPr>
        <p:txBody>
          <a:bodyPr wrap="none" lIns="50800" tIns="50800" rIns="50800" bIns="50800" anchor="b">
            <a:spAutoFit/>
          </a:bodyPr>
          <a:lstStyle>
            <a:lvl1pPr defTabSz="584200">
              <a:defRPr sz="1800">
                <a:solidFill>
                  <a:srgbClr val="000000"/>
                </a:solidFill>
                <a:latin typeface="Helvetica Neue"/>
                <a:ea typeface="Helvetica Neue"/>
                <a:cs typeface="Helvetica Neue"/>
                <a:sym typeface="Helvetica Neue"/>
              </a:defRPr>
            </a:lvl1pPr>
          </a:lstStyle>
          <a:p>
            <a:fld id="{86CB4B4D-7CA3-9044-876B-883B54F8677D}" type="slidenum">
              <a:t>‹#›</a:t>
            </a:fld>
            <a:endParaRPr/>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ransition spd="med"/>
  <p:txStyles>
    <p:title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Helvetica Neue"/>
          <a:ea typeface="Helvetica Neue"/>
          <a:cs typeface="Helvetica Neue"/>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Helvetica Neue"/>
          <a:ea typeface="Helvetica Neue"/>
          <a:cs typeface="Helvetica Neue"/>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Helvetica Neue"/>
          <a:ea typeface="Helvetica Neue"/>
          <a:cs typeface="Helvetica Neue"/>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Helvetica Neue"/>
          <a:ea typeface="Helvetica Neue"/>
          <a:cs typeface="Helvetica Neue"/>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Helvetica Neue"/>
          <a:ea typeface="Helvetica Neue"/>
          <a:cs typeface="Helvetica Neue"/>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Helvetica Neue"/>
          <a:ea typeface="Helvetica Neue"/>
          <a:cs typeface="Helvetica Neue"/>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Helvetica Neue"/>
          <a:ea typeface="Helvetica Neue"/>
          <a:cs typeface="Helvetica Neue"/>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Helvetica Neue"/>
          <a:ea typeface="Helvetica Neue"/>
          <a:cs typeface="Helvetica Neue"/>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Helvetica Neue"/>
          <a:ea typeface="Helvetica Neue"/>
          <a:cs typeface="Helvetica Neue"/>
          <a:sym typeface="Helvetica Neue"/>
        </a:defRPr>
      </a:lvl9pPr>
    </p:titleStyle>
    <p:bodyStyle>
      <a:lvl1pPr marL="635000" marR="0" indent="-635000" algn="l" defTabSz="825500" rtl="0" latinLnBrk="0">
        <a:lnSpc>
          <a:spcPct val="100000"/>
        </a:lnSpc>
        <a:spcBef>
          <a:spcPts val="0"/>
        </a:spcBef>
        <a:spcAft>
          <a:spcPts val="0"/>
        </a:spcAft>
        <a:buClrTx/>
        <a:buSzPct val="123000"/>
        <a:buFontTx/>
        <a:buChar char="•"/>
        <a:tabLst/>
        <a:defRPr sz="5000" b="0" i="0" u="none" strike="noStrike" cap="none" spc="0" baseline="0">
          <a:solidFill>
            <a:srgbClr val="000000"/>
          </a:solidFill>
          <a:uFillTx/>
          <a:latin typeface="+mn-lt"/>
          <a:ea typeface="+mn-ea"/>
          <a:cs typeface="+mn-cs"/>
          <a:sym typeface="BrownPro-Bold"/>
        </a:defRPr>
      </a:lvl1pPr>
      <a:lvl2pPr marL="1244600" marR="0" indent="-635000" algn="l" defTabSz="825500" rtl="0" latinLnBrk="0">
        <a:lnSpc>
          <a:spcPct val="100000"/>
        </a:lnSpc>
        <a:spcBef>
          <a:spcPts val="0"/>
        </a:spcBef>
        <a:spcAft>
          <a:spcPts val="0"/>
        </a:spcAft>
        <a:buClrTx/>
        <a:buSzPct val="123000"/>
        <a:buFontTx/>
        <a:buChar char="•"/>
        <a:tabLst/>
        <a:defRPr sz="5000" b="0" i="0" u="none" strike="noStrike" cap="none" spc="0" baseline="0">
          <a:solidFill>
            <a:srgbClr val="000000"/>
          </a:solidFill>
          <a:uFillTx/>
          <a:latin typeface="+mn-lt"/>
          <a:ea typeface="+mn-ea"/>
          <a:cs typeface="+mn-cs"/>
          <a:sym typeface="BrownPro-Bold"/>
        </a:defRPr>
      </a:lvl2pPr>
      <a:lvl3pPr marL="1854200" marR="0" indent="-635000" algn="l" defTabSz="825500" rtl="0" latinLnBrk="0">
        <a:lnSpc>
          <a:spcPct val="100000"/>
        </a:lnSpc>
        <a:spcBef>
          <a:spcPts val="0"/>
        </a:spcBef>
        <a:spcAft>
          <a:spcPts val="0"/>
        </a:spcAft>
        <a:buClrTx/>
        <a:buSzPct val="123000"/>
        <a:buFontTx/>
        <a:buChar char="•"/>
        <a:tabLst/>
        <a:defRPr sz="5000" b="0" i="0" u="none" strike="noStrike" cap="none" spc="0" baseline="0">
          <a:solidFill>
            <a:srgbClr val="000000"/>
          </a:solidFill>
          <a:uFillTx/>
          <a:latin typeface="+mn-lt"/>
          <a:ea typeface="+mn-ea"/>
          <a:cs typeface="+mn-cs"/>
          <a:sym typeface="BrownPro-Bold"/>
        </a:defRPr>
      </a:lvl3pPr>
      <a:lvl4pPr marL="2463800" marR="0" indent="-635000" algn="l" defTabSz="825500" rtl="0" latinLnBrk="0">
        <a:lnSpc>
          <a:spcPct val="100000"/>
        </a:lnSpc>
        <a:spcBef>
          <a:spcPts val="0"/>
        </a:spcBef>
        <a:spcAft>
          <a:spcPts val="0"/>
        </a:spcAft>
        <a:buClrTx/>
        <a:buSzPct val="123000"/>
        <a:buFontTx/>
        <a:buChar char="•"/>
        <a:tabLst/>
        <a:defRPr sz="5000" b="0" i="0" u="none" strike="noStrike" cap="none" spc="0" baseline="0">
          <a:solidFill>
            <a:srgbClr val="000000"/>
          </a:solidFill>
          <a:uFillTx/>
          <a:latin typeface="+mn-lt"/>
          <a:ea typeface="+mn-ea"/>
          <a:cs typeface="+mn-cs"/>
          <a:sym typeface="BrownPro-Bold"/>
        </a:defRPr>
      </a:lvl4pPr>
      <a:lvl5pPr marL="3073400" marR="0" indent="-635000" algn="l" defTabSz="825500" rtl="0" latinLnBrk="0">
        <a:lnSpc>
          <a:spcPct val="100000"/>
        </a:lnSpc>
        <a:spcBef>
          <a:spcPts val="0"/>
        </a:spcBef>
        <a:spcAft>
          <a:spcPts val="0"/>
        </a:spcAft>
        <a:buClrTx/>
        <a:buSzPct val="123000"/>
        <a:buFontTx/>
        <a:buChar char="•"/>
        <a:tabLst/>
        <a:defRPr sz="5000" b="0" i="0" u="none" strike="noStrike" cap="none" spc="0" baseline="0">
          <a:solidFill>
            <a:srgbClr val="000000"/>
          </a:solidFill>
          <a:uFillTx/>
          <a:latin typeface="+mn-lt"/>
          <a:ea typeface="+mn-ea"/>
          <a:cs typeface="+mn-cs"/>
          <a:sym typeface="BrownPro-Bold"/>
        </a:defRPr>
      </a:lvl5pPr>
      <a:lvl6pPr marL="3683000" marR="0" indent="-635000" algn="l" defTabSz="825500" rtl="0" latinLnBrk="0">
        <a:lnSpc>
          <a:spcPct val="100000"/>
        </a:lnSpc>
        <a:spcBef>
          <a:spcPts val="0"/>
        </a:spcBef>
        <a:spcAft>
          <a:spcPts val="0"/>
        </a:spcAft>
        <a:buClrTx/>
        <a:buSzPct val="123000"/>
        <a:buFontTx/>
        <a:buChar char="•"/>
        <a:tabLst/>
        <a:defRPr sz="5000" b="0" i="0" u="none" strike="noStrike" cap="none" spc="0" baseline="0">
          <a:solidFill>
            <a:srgbClr val="000000"/>
          </a:solidFill>
          <a:uFillTx/>
          <a:latin typeface="+mn-lt"/>
          <a:ea typeface="+mn-ea"/>
          <a:cs typeface="+mn-cs"/>
          <a:sym typeface="BrownPro-Bold"/>
        </a:defRPr>
      </a:lvl6pPr>
      <a:lvl7pPr marL="4292600" marR="0" indent="-635000" algn="l" defTabSz="825500" rtl="0" latinLnBrk="0">
        <a:lnSpc>
          <a:spcPct val="100000"/>
        </a:lnSpc>
        <a:spcBef>
          <a:spcPts val="0"/>
        </a:spcBef>
        <a:spcAft>
          <a:spcPts val="0"/>
        </a:spcAft>
        <a:buClrTx/>
        <a:buSzPct val="123000"/>
        <a:buFontTx/>
        <a:buChar char="•"/>
        <a:tabLst/>
        <a:defRPr sz="5000" b="0" i="0" u="none" strike="noStrike" cap="none" spc="0" baseline="0">
          <a:solidFill>
            <a:srgbClr val="000000"/>
          </a:solidFill>
          <a:uFillTx/>
          <a:latin typeface="+mn-lt"/>
          <a:ea typeface="+mn-ea"/>
          <a:cs typeface="+mn-cs"/>
          <a:sym typeface="BrownPro-Bold"/>
        </a:defRPr>
      </a:lvl7pPr>
      <a:lvl8pPr marL="4902200" marR="0" indent="-635000" algn="l" defTabSz="825500" rtl="0" latinLnBrk="0">
        <a:lnSpc>
          <a:spcPct val="100000"/>
        </a:lnSpc>
        <a:spcBef>
          <a:spcPts val="0"/>
        </a:spcBef>
        <a:spcAft>
          <a:spcPts val="0"/>
        </a:spcAft>
        <a:buClrTx/>
        <a:buSzPct val="123000"/>
        <a:buFontTx/>
        <a:buChar char="•"/>
        <a:tabLst/>
        <a:defRPr sz="5000" b="0" i="0" u="none" strike="noStrike" cap="none" spc="0" baseline="0">
          <a:solidFill>
            <a:srgbClr val="000000"/>
          </a:solidFill>
          <a:uFillTx/>
          <a:latin typeface="+mn-lt"/>
          <a:ea typeface="+mn-ea"/>
          <a:cs typeface="+mn-cs"/>
          <a:sym typeface="BrownPro-Bold"/>
        </a:defRPr>
      </a:lvl8pPr>
      <a:lvl9pPr marL="5511800" marR="0" indent="-635000" algn="l" defTabSz="825500" rtl="0" latinLnBrk="0">
        <a:lnSpc>
          <a:spcPct val="100000"/>
        </a:lnSpc>
        <a:spcBef>
          <a:spcPts val="0"/>
        </a:spcBef>
        <a:spcAft>
          <a:spcPts val="0"/>
        </a:spcAft>
        <a:buClrTx/>
        <a:buSzPct val="123000"/>
        <a:buFontTx/>
        <a:buChar char="•"/>
        <a:tabLst/>
        <a:defRPr sz="5000" b="0" i="0" u="none" strike="noStrike" cap="none" spc="0" baseline="0">
          <a:solidFill>
            <a:srgbClr val="000000"/>
          </a:solidFill>
          <a:uFillTx/>
          <a:latin typeface="+mn-lt"/>
          <a:ea typeface="+mn-ea"/>
          <a:cs typeface="+mn-cs"/>
          <a:sym typeface="BrownPro-Bold"/>
        </a:defRPr>
      </a:lvl9pPr>
    </p:bodyStyle>
    <p:otherStyle>
      <a:lvl1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1pPr>
      <a:lvl2pPr marL="0" marR="0" indent="4572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2pPr>
      <a:lvl3pPr marL="0" marR="0" indent="9144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3pPr>
      <a:lvl4pPr marL="0" marR="0" indent="13716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4pPr>
      <a:lvl5pPr marL="0" marR="0" indent="18288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5pPr>
      <a:lvl6pPr marL="0" marR="0" indent="22860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6pPr>
      <a:lvl7pPr marL="0" marR="0" indent="27432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7pPr>
      <a:lvl8pPr marL="0" marR="0" indent="32004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8pPr>
      <a:lvl9pPr marL="0" marR="0" indent="36576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hyperlink" Target="https://www.mtu.edu/umc/services/websites/writing/characters-avoid/" TargetMode="External"/><Relationship Id="rId2" Type="http://schemas.openxmlformats.org/officeDocument/2006/relationships/hyperlink" Target="https://accessiblewebsiteservices.com/accessible-file-naming-conventions/" TargetMode="External"/><Relationship Id="rId1" Type="http://schemas.openxmlformats.org/officeDocument/2006/relationships/slideLayout" Target="../slideLayouts/slideLayout5.xml"/><Relationship Id="rId6" Type="http://schemas.openxmlformats.org/officeDocument/2006/relationships/hyperlink" Target="https://www.toptal.com/designers/colorfilter" TargetMode="External"/><Relationship Id="rId5" Type="http://schemas.openxmlformats.org/officeDocument/2006/relationships/hyperlink" Target="https://webaim.org/resources/contrastchecker/" TargetMode="External"/><Relationship Id="rId4" Type="http://schemas.openxmlformats.org/officeDocument/2006/relationships/hyperlink" Target="https://www.sc.edu/about/offices_and_divisions/digital-accessibility/guides_tutorials/alternative_text/decorative-images/index.php" TargetMode="External"/></Relationships>
</file>

<file path=ppt/slides/_rels/slide3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 name="Accessible Word Documents"/>
          <p:cNvSpPr txBox="1">
            <a:spLocks noGrp="1"/>
          </p:cNvSpPr>
          <p:nvPr>
            <p:ph type="title" idx="4294967295"/>
          </p:nvPr>
        </p:nvSpPr>
        <p:spPr>
          <a:xfrm>
            <a:off x="2286000" y="2902651"/>
            <a:ext cx="17739076" cy="3484881"/>
          </a:xfrm>
          <a:prstGeom prst="rect">
            <a:avLst/>
          </a:prstGeom>
          <a:noFill/>
          <a:ln w="12700">
            <a:noFill/>
            <a:prstDash/>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rot="0" spcFirstLastPara="0" vertOverflow="overflow" horzOverflow="overflow" vert="horz" wrap="square" lIns="50800" tIns="50800" rIns="50800" bIns="50800" numCol="1" spcCol="0" rtlCol="0" fromWordArt="0" anchor="ctr" anchorCtr="0" forceAA="0" compatLnSpc="1">
            <a:prstTxWarp prst="textNoShape">
              <a:avLst/>
            </a:prstTxWarp>
            <a:spAutoFit/>
          </a:bodyPr>
          <a:lstStyle>
            <a:lvl1pPr algn="l">
              <a:lnSpc>
                <a:spcPct val="80000"/>
              </a:lnSpc>
              <a:defRPr sz="12200" spc="-244">
                <a:solidFill>
                  <a:srgbClr val="000000"/>
                </a:solidFill>
                <a:latin typeface="+mn-lt"/>
                <a:ea typeface="+mn-ea"/>
                <a:cs typeface="+mn-cs"/>
                <a:sym typeface="BrownPro-Bold"/>
              </a:defRPr>
            </a:lvl1pPr>
          </a:lstStyle>
          <a:p>
            <a:pPr marL="0" marR="0" lvl="0" indent="0" algn="l" defTabSz="2438338" rtl="0" eaLnBrk="1" fontAlgn="auto" latinLnBrk="0" hangingPunct="0">
              <a:lnSpc>
                <a:spcPct val="80000"/>
              </a:lnSpc>
              <a:spcBef>
                <a:spcPts val="0"/>
              </a:spcBef>
              <a:spcAft>
                <a:spcPts val="0"/>
              </a:spcAft>
              <a:buClrTx/>
              <a:buSzTx/>
              <a:buFontTx/>
              <a:buNone/>
              <a:tabLst/>
              <a:defRPr/>
            </a:pPr>
            <a:r>
              <a:rPr kumimoji="0" lang="en-US" sz="12200" b="0" i="0" u="none" strike="noStrike" kern="0" cap="none" spc="-244" normalizeH="0" baseline="0" noProof="0" dirty="0">
                <a:ln>
                  <a:noFill/>
                </a:ln>
                <a:solidFill>
                  <a:srgbClr val="000000"/>
                </a:solidFill>
                <a:effectLst/>
                <a:uLnTx/>
                <a:uFillTx/>
                <a:latin typeface="+mn-lt"/>
                <a:ea typeface="+mn-ea"/>
                <a:cs typeface="+mn-cs"/>
                <a:sym typeface="BrownPro-Bold"/>
              </a:rPr>
              <a:t>Accessible Word Documents</a:t>
            </a:r>
          </a:p>
        </p:txBody>
      </p:sp>
      <p:sp>
        <p:nvSpPr>
          <p:cNvPr id="153" name="Audrey Homan | choman@uvm.edu"/>
          <p:cNvSpPr txBox="1"/>
          <p:nvPr/>
        </p:nvSpPr>
        <p:spPr>
          <a:xfrm>
            <a:off x="2514599" y="8020371"/>
            <a:ext cx="9382377" cy="74892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defTabSz="825500">
              <a:defRPr sz="4200">
                <a:solidFill>
                  <a:srgbClr val="000000"/>
                </a:solidFill>
                <a:latin typeface="+mn-lt"/>
                <a:ea typeface="+mn-ea"/>
                <a:cs typeface="+mn-cs"/>
                <a:sym typeface="BrownPro-Bold"/>
              </a:defRPr>
            </a:lvl1pPr>
          </a:lstStyle>
          <a:p>
            <a:r>
              <a:rPr dirty="0"/>
              <a:t>Audrey Homan | </a:t>
            </a:r>
            <a:r>
              <a:rPr dirty="0" err="1"/>
              <a:t>chom</a:t>
            </a:r>
            <a:r>
              <a:rPr lang="en-US" dirty="0" err="1"/>
              <a:t>a</a:t>
            </a:r>
            <a:r>
              <a:rPr dirty="0" err="1"/>
              <a:t>n@uvm.edu</a:t>
            </a:r>
            <a:endParaRPr dirty="0"/>
          </a:p>
        </p:txBody>
      </p:sp>
      <p:pic>
        <p:nvPicPr>
          <p:cNvPr id="154" name="its-clippy.jpg" descr="It's the return of the Microsoft Word mascot, &quot;Clippy&quot;, an anthropomorphized paper clip with jaunty eyebrows."/>
          <p:cNvPicPr>
            <a:picLocks noChangeAspect="1"/>
          </p:cNvPicPr>
          <p:nvPr/>
        </p:nvPicPr>
        <p:blipFill>
          <a:blip r:embed="rId2"/>
          <a:stretch>
            <a:fillRect/>
          </a:stretch>
        </p:blipFill>
        <p:spPr>
          <a:xfrm rot="19560000">
            <a:off x="12080708" y="4708705"/>
            <a:ext cx="20511201" cy="11527296"/>
          </a:xfrm>
          <a:prstGeom prst="rect">
            <a:avLst/>
          </a:prstGeom>
          <a:ln w="12700">
            <a:miter lim="400000"/>
          </a:ln>
        </p:spPr>
      </p:pic>
      <p:sp>
        <p:nvSpPr>
          <p:cNvPr id="155" name="Rectangle">
            <a:extLst>
              <a:ext uri="{C183D7F6-B498-43B3-948B-1728B52AA6E4}">
                <adec:decorative xmlns:adec="http://schemas.microsoft.com/office/drawing/2017/decorative" val="1"/>
              </a:ext>
            </a:extLst>
          </p:cNvPr>
          <p:cNvSpPr/>
          <p:nvPr/>
        </p:nvSpPr>
        <p:spPr>
          <a:xfrm>
            <a:off x="-508000" y="-1"/>
            <a:ext cx="27317806" cy="1270001"/>
          </a:xfrm>
          <a:prstGeom prst="rect">
            <a:avLst/>
          </a:prstGeom>
          <a:solidFill>
            <a:srgbClr val="005A38"/>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56" name="go.uvm.edu/accessibility"/>
          <p:cNvSpPr txBox="1"/>
          <p:nvPr/>
        </p:nvSpPr>
        <p:spPr>
          <a:xfrm>
            <a:off x="17220179" y="237454"/>
            <a:ext cx="7163821" cy="7950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4500">
                <a:solidFill>
                  <a:srgbClr val="FFFFFF"/>
                </a:solidFill>
                <a:latin typeface="+mn-lt"/>
                <a:ea typeface="+mn-ea"/>
                <a:cs typeface="+mn-cs"/>
                <a:sym typeface="BrownPro-Bold"/>
              </a:defRPr>
            </a:lvl1pPr>
          </a:lstStyle>
          <a:p>
            <a:r>
              <a:rPr lang="en-US" dirty="0" err="1"/>
              <a:t>go.uvm.edu</a:t>
            </a:r>
            <a:r>
              <a:rPr lang="en-US" dirty="0"/>
              <a:t>/accessibility</a:t>
            </a:r>
            <a:endParaRPr dirty="0"/>
          </a:p>
        </p:txBody>
      </p:sp>
    </p:spTree>
    <p:extLst>
      <p:ext uri="{BB962C8B-B14F-4D97-AF65-F5344CB8AC3E}">
        <p14:creationId xmlns:p14="http://schemas.microsoft.com/office/powerpoint/2010/main" val="310641839"/>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 name="HOW TO TURN ON THE ACCESSIBILITY CHECKER"/>
          <p:cNvSpPr txBox="1">
            <a:spLocks noGrp="1"/>
          </p:cNvSpPr>
          <p:nvPr>
            <p:ph type="title" idx="4294967295"/>
          </p:nvPr>
        </p:nvSpPr>
        <p:spPr>
          <a:xfrm>
            <a:off x="10593863" y="241299"/>
            <a:ext cx="13387388" cy="787401"/>
          </a:xfrm>
          <a:prstGeom prst="rect">
            <a:avLst/>
          </a:prstGeom>
          <a:noFill/>
          <a:ln w="12700">
            <a:noFill/>
            <a:prstDash/>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rot="0" spcFirstLastPara="0" vertOverflow="overflow" horzOverflow="overflow" vert="horz" wrap="none" lIns="50800" tIns="50800" rIns="50800" bIns="50800" numCol="1" spcCol="0" rtlCol="0" fromWordArt="0" anchor="ctr" anchorCtr="0" forceAA="0" compatLnSpc="1">
            <a:prstTxWarp prst="textNoShape">
              <a:avLst/>
            </a:prstTxWarp>
            <a:spAutoFit/>
          </a:bodyPr>
          <a:lstStyle>
            <a:lvl1pPr>
              <a:defRPr sz="4500">
                <a:solidFill>
                  <a:srgbClr val="FFFFFF"/>
                </a:solidFill>
                <a:latin typeface="+mn-lt"/>
                <a:ea typeface="+mn-ea"/>
                <a:cs typeface="+mn-cs"/>
                <a:sym typeface="BrownPro-Bold"/>
              </a:defRPr>
            </a:lvl1pPr>
          </a:lstStyle>
          <a:p>
            <a:pPr marL="0" marR="0" lvl="0" indent="0" algn="ctr" defTabSz="2438338" rtl="0" eaLnBrk="1" fontAlgn="auto" latinLnBrk="0" hangingPunct="0">
              <a:lnSpc>
                <a:spcPct val="100000"/>
              </a:lnSpc>
              <a:spcBef>
                <a:spcPts val="0"/>
              </a:spcBef>
              <a:spcAft>
                <a:spcPts val="0"/>
              </a:spcAft>
              <a:buClrTx/>
              <a:buSzTx/>
              <a:buFontTx/>
              <a:buNone/>
              <a:tabLst/>
              <a:defRPr/>
            </a:pPr>
            <a:r>
              <a:rPr kumimoji="0" lang="en-US" sz="4500" b="0" i="0" u="none" strike="noStrike" kern="0" cap="none" spc="0" normalizeH="0" baseline="0" noProof="0" dirty="0">
                <a:ln>
                  <a:noFill/>
                </a:ln>
                <a:solidFill>
                  <a:srgbClr val="FFFFFF"/>
                </a:solidFill>
                <a:effectLst/>
                <a:uLnTx/>
                <a:uFillTx/>
                <a:latin typeface="+mn-lt"/>
                <a:ea typeface="+mn-ea"/>
                <a:cs typeface="+mn-cs"/>
                <a:sym typeface="BrownPro-Bold"/>
              </a:rPr>
              <a:t>HOW TO TURN ON THE ACCESSIBILITY CHECKER</a:t>
            </a:r>
          </a:p>
        </p:txBody>
      </p:sp>
      <p:sp>
        <p:nvSpPr>
          <p:cNvPr id="203" name="In Microsoft Word, select View &gt; Sidebar &gt; Reviewing. Then choose Review &gt; Check Accessibility.…"/>
          <p:cNvSpPr txBox="1"/>
          <p:nvPr/>
        </p:nvSpPr>
        <p:spPr>
          <a:xfrm>
            <a:off x="6250273" y="2832100"/>
            <a:ext cx="11883454" cy="8877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marL="533400" indent="-533400" algn="l" defTabSz="825500">
              <a:spcBef>
                <a:spcPts val="5400"/>
              </a:spcBef>
              <a:buSzPct val="63000"/>
              <a:buChar char="•"/>
              <a:defRPr sz="7500">
                <a:solidFill>
                  <a:srgbClr val="000000"/>
                </a:solidFill>
                <a:latin typeface="+mn-lt"/>
                <a:ea typeface="+mn-ea"/>
                <a:cs typeface="+mn-cs"/>
                <a:sym typeface="BrownPro-Bold"/>
              </a:defRPr>
            </a:pPr>
            <a:r>
              <a:t>In Microsoft Word, select View &gt; Sidebar &gt; Reviewing. Then choose Review &gt; Check Accessibility.</a:t>
            </a:r>
          </a:p>
          <a:p>
            <a:pPr marL="533400" indent="-533400" algn="l" defTabSz="825500">
              <a:spcBef>
                <a:spcPts val="5400"/>
              </a:spcBef>
              <a:buSzPct val="63000"/>
              <a:buChar char="•"/>
              <a:defRPr sz="7500">
                <a:solidFill>
                  <a:srgbClr val="000000"/>
                </a:solidFill>
                <a:latin typeface="+mn-lt"/>
                <a:ea typeface="+mn-ea"/>
                <a:cs typeface="+mn-cs"/>
                <a:sym typeface="BrownPro-Bold"/>
              </a:defRPr>
            </a:pPr>
            <a:r>
              <a:t>In OneNote, select View &gt; Check Accessibility.</a:t>
            </a: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 name="WHY CAN’T I FIND THE ACCESSIBILITY CHECKER"/>
          <p:cNvSpPr txBox="1">
            <a:spLocks noGrp="1"/>
          </p:cNvSpPr>
          <p:nvPr>
            <p:ph type="title" idx="4294967295"/>
          </p:nvPr>
        </p:nvSpPr>
        <p:spPr>
          <a:xfrm>
            <a:off x="10618152" y="241299"/>
            <a:ext cx="13338811" cy="787401"/>
          </a:xfrm>
          <a:prstGeom prst="rect">
            <a:avLst/>
          </a:prstGeom>
          <a:noFill/>
          <a:ln w="12700">
            <a:noFill/>
            <a:prstDash/>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rot="0" spcFirstLastPara="0" vertOverflow="overflow" horzOverflow="overflow" vert="horz" wrap="none" lIns="50800" tIns="50800" rIns="50800" bIns="50800" numCol="1" spcCol="0" rtlCol="0" fromWordArt="0" anchor="ctr" anchorCtr="0" forceAA="0" compatLnSpc="1">
            <a:prstTxWarp prst="textNoShape">
              <a:avLst/>
            </a:prstTxWarp>
            <a:spAutoFit/>
          </a:bodyPr>
          <a:lstStyle>
            <a:lvl1pPr>
              <a:defRPr sz="4500">
                <a:solidFill>
                  <a:srgbClr val="FFFFFF"/>
                </a:solidFill>
                <a:latin typeface="+mn-lt"/>
                <a:ea typeface="+mn-ea"/>
                <a:cs typeface="+mn-cs"/>
                <a:sym typeface="BrownPro-Bold"/>
              </a:defRPr>
            </a:lvl1pPr>
          </a:lstStyle>
          <a:p>
            <a:pPr marL="0" marR="0" lvl="0" indent="0" algn="ctr" defTabSz="2438338" rtl="0" eaLnBrk="1" fontAlgn="auto" latinLnBrk="0" hangingPunct="0">
              <a:lnSpc>
                <a:spcPct val="100000"/>
              </a:lnSpc>
              <a:spcBef>
                <a:spcPts val="0"/>
              </a:spcBef>
              <a:spcAft>
                <a:spcPts val="0"/>
              </a:spcAft>
              <a:buClrTx/>
              <a:buSzTx/>
              <a:buFontTx/>
              <a:buNone/>
              <a:tabLst/>
              <a:defRPr/>
            </a:pPr>
            <a:r>
              <a:rPr kumimoji="0" lang="en-US" sz="4500" b="0" i="0" u="none" strike="noStrike" kern="0" cap="none" spc="0" normalizeH="0" baseline="0" noProof="0" dirty="0">
                <a:ln>
                  <a:noFill/>
                </a:ln>
                <a:solidFill>
                  <a:srgbClr val="FFFFFF"/>
                </a:solidFill>
                <a:effectLst/>
                <a:uLnTx/>
                <a:uFillTx/>
                <a:latin typeface="+mn-lt"/>
                <a:ea typeface="+mn-ea"/>
                <a:cs typeface="+mn-cs"/>
                <a:sym typeface="BrownPro-Bold"/>
              </a:rPr>
              <a:t>WHY CAN’T I FIND THE ACCESSIBILITY CHECKER</a:t>
            </a:r>
          </a:p>
        </p:txBody>
      </p:sp>
      <p:sp>
        <p:nvSpPr>
          <p:cNvPr id="206" name="Widen your window to make sure you see Reviewing in your top ribbon."/>
          <p:cNvSpPr txBox="1"/>
          <p:nvPr/>
        </p:nvSpPr>
        <p:spPr>
          <a:xfrm>
            <a:off x="391271" y="1644649"/>
            <a:ext cx="23601457" cy="2413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marL="533400" indent="-533400" algn="l" defTabSz="825500">
              <a:spcBef>
                <a:spcPts val="5400"/>
              </a:spcBef>
              <a:buSzPct val="63000"/>
              <a:buChar char="•"/>
              <a:defRPr sz="7500">
                <a:solidFill>
                  <a:srgbClr val="000000"/>
                </a:solidFill>
                <a:latin typeface="+mn-lt"/>
                <a:ea typeface="+mn-ea"/>
                <a:cs typeface="+mn-cs"/>
                <a:sym typeface="BrownPro-Bold"/>
              </a:defRPr>
            </a:lvl1pPr>
          </a:lstStyle>
          <a:p>
            <a:r>
              <a:t>Widen your window to make sure you see Reviewing in your top ribbon.</a:t>
            </a:r>
          </a:p>
        </p:txBody>
      </p:sp>
      <p:pic>
        <p:nvPicPr>
          <p:cNvPr id="207" name="check-accessibility.jpg" descr="Screenshot of a Microsoft Word document, showing the Review ribbon. The Check Accessibility feature is circled in hot pink."/>
          <p:cNvPicPr>
            <a:picLocks noChangeAspect="1"/>
          </p:cNvPicPr>
          <p:nvPr/>
        </p:nvPicPr>
        <p:blipFill>
          <a:blip r:embed="rId2"/>
          <a:stretch>
            <a:fillRect/>
          </a:stretch>
        </p:blipFill>
        <p:spPr>
          <a:xfrm>
            <a:off x="1089085" y="4840027"/>
            <a:ext cx="22205830" cy="7890396"/>
          </a:xfrm>
          <a:prstGeom prst="rect">
            <a:avLst/>
          </a:prstGeom>
          <a:ln w="12700">
            <a:miter lim="400000"/>
          </a:ln>
        </p:spPr>
      </p:pic>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 name="What the accessibility Checker Should Look Like"/>
          <p:cNvSpPr txBox="1">
            <a:spLocks noGrp="1"/>
          </p:cNvSpPr>
          <p:nvPr>
            <p:ph type="title" idx="4294967295"/>
          </p:nvPr>
        </p:nvSpPr>
        <p:spPr>
          <a:xfrm>
            <a:off x="8453642" y="241299"/>
            <a:ext cx="15539086" cy="787401"/>
          </a:xfrm>
          <a:prstGeom prst="rect">
            <a:avLst/>
          </a:prstGeom>
          <a:noFill/>
          <a:ln w="12700">
            <a:noFill/>
            <a:prstDash/>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rot="0" spcFirstLastPara="0" vertOverflow="overflow" horzOverflow="overflow" vert="horz" wrap="none" lIns="50800" tIns="50800" rIns="50800" bIns="50800" numCol="1" spcCol="0" rtlCol="0" fromWordArt="0" anchor="ctr" anchorCtr="0" forceAA="0" compatLnSpc="1">
            <a:prstTxWarp prst="textNoShape">
              <a:avLst/>
            </a:prstTxWarp>
            <a:spAutoFit/>
          </a:bodyPr>
          <a:lstStyle>
            <a:lvl1pPr>
              <a:defRPr sz="4500" cap="all">
                <a:solidFill>
                  <a:srgbClr val="FFFFFF"/>
                </a:solidFill>
                <a:latin typeface="+mn-lt"/>
                <a:ea typeface="+mn-ea"/>
                <a:cs typeface="+mn-cs"/>
                <a:sym typeface="BrownPro-Bold"/>
              </a:defRPr>
            </a:lvl1pPr>
          </a:lstStyle>
          <a:p>
            <a:pPr marL="0" marR="0" lvl="0" indent="0" algn="ctr" defTabSz="2438338" rtl="0" eaLnBrk="1" fontAlgn="auto" latinLnBrk="0" hangingPunct="0">
              <a:lnSpc>
                <a:spcPct val="100000"/>
              </a:lnSpc>
              <a:spcBef>
                <a:spcPts val="0"/>
              </a:spcBef>
              <a:spcAft>
                <a:spcPts val="0"/>
              </a:spcAft>
              <a:buClrTx/>
              <a:buSzTx/>
              <a:buFontTx/>
              <a:buNone/>
              <a:tabLst/>
              <a:defRPr/>
            </a:pPr>
            <a:r>
              <a:rPr kumimoji="0" lang="en-US" sz="4500" b="0" i="0" u="none" strike="noStrike" kern="0" cap="all" spc="0" normalizeH="0" baseline="0" noProof="0" dirty="0">
                <a:ln>
                  <a:noFill/>
                </a:ln>
                <a:solidFill>
                  <a:srgbClr val="FFFFFF"/>
                </a:solidFill>
                <a:effectLst/>
                <a:uLnTx/>
                <a:uFillTx/>
                <a:latin typeface="+mn-lt"/>
                <a:ea typeface="+mn-ea"/>
                <a:cs typeface="+mn-cs"/>
                <a:sym typeface="BrownPro-Bold"/>
              </a:rPr>
              <a:t>What the accessibility Checker Should Look Like</a:t>
            </a:r>
          </a:p>
        </p:txBody>
      </p:sp>
      <p:pic>
        <p:nvPicPr>
          <p:cNvPr id="210" name="this-is-your-accessibility-checker.jpg" descr="A screenshot of a Microsoft Word document, with the Accessibility Checker open in the right hand pane of the screen."/>
          <p:cNvPicPr>
            <a:picLocks noChangeAspect="1"/>
          </p:cNvPicPr>
          <p:nvPr/>
        </p:nvPicPr>
        <p:blipFill>
          <a:blip r:embed="rId2"/>
          <a:stretch>
            <a:fillRect/>
          </a:stretch>
        </p:blipFill>
        <p:spPr>
          <a:xfrm>
            <a:off x="476302" y="1865336"/>
            <a:ext cx="23431396" cy="10810828"/>
          </a:xfrm>
          <a:prstGeom prst="rect">
            <a:avLst/>
          </a:prstGeom>
          <a:ln w="12700">
            <a:miter lim="400000"/>
          </a:ln>
        </p:spPr>
      </p:pic>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 name="ACCESSIBILITY CHECKER : ALT-TEXT"/>
          <p:cNvSpPr txBox="1">
            <a:spLocks noGrp="1"/>
          </p:cNvSpPr>
          <p:nvPr>
            <p:ph type="title" idx="4294967295"/>
          </p:nvPr>
        </p:nvSpPr>
        <p:spPr>
          <a:xfrm>
            <a:off x="14076679" y="241299"/>
            <a:ext cx="9926956" cy="787401"/>
          </a:xfrm>
          <a:prstGeom prst="rect">
            <a:avLst/>
          </a:prstGeom>
          <a:noFill/>
          <a:ln w="12700">
            <a:noFill/>
            <a:prstDash/>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rot="0" spcFirstLastPara="0" vertOverflow="overflow" horzOverflow="overflow" vert="horz" wrap="none" lIns="50800" tIns="50800" rIns="50800" bIns="50800" numCol="1" spcCol="0" rtlCol="0" fromWordArt="0" anchor="ctr" anchorCtr="0" forceAA="0" compatLnSpc="1">
            <a:prstTxWarp prst="textNoShape">
              <a:avLst/>
            </a:prstTxWarp>
            <a:spAutoFit/>
          </a:bodyPr>
          <a:lstStyle>
            <a:lvl1pPr>
              <a:defRPr sz="4500">
                <a:solidFill>
                  <a:srgbClr val="FFFFFF"/>
                </a:solidFill>
                <a:latin typeface="+mn-lt"/>
                <a:ea typeface="+mn-ea"/>
                <a:cs typeface="+mn-cs"/>
                <a:sym typeface="BrownPro-Bold"/>
              </a:defRPr>
            </a:lvl1pPr>
          </a:lstStyle>
          <a:p>
            <a:pPr marL="0" marR="0" lvl="0" indent="0" algn="ctr" defTabSz="2438338" rtl="0" eaLnBrk="1" fontAlgn="auto" latinLnBrk="0" hangingPunct="0">
              <a:lnSpc>
                <a:spcPct val="100000"/>
              </a:lnSpc>
              <a:spcBef>
                <a:spcPts val="0"/>
              </a:spcBef>
              <a:spcAft>
                <a:spcPts val="0"/>
              </a:spcAft>
              <a:buClrTx/>
              <a:buSzTx/>
              <a:buFontTx/>
              <a:buNone/>
              <a:tabLst/>
              <a:defRPr/>
            </a:pPr>
            <a:r>
              <a:rPr kumimoji="0" lang="en-US" sz="4500" b="0" i="0" u="none" strike="noStrike" kern="0" cap="none" spc="0" normalizeH="0" baseline="0" noProof="0" dirty="0">
                <a:ln>
                  <a:noFill/>
                </a:ln>
                <a:solidFill>
                  <a:srgbClr val="FFFFFF"/>
                </a:solidFill>
                <a:effectLst/>
                <a:uLnTx/>
                <a:uFillTx/>
                <a:latin typeface="+mn-lt"/>
                <a:ea typeface="+mn-ea"/>
                <a:cs typeface="+mn-cs"/>
                <a:sym typeface="BrownPro-Bold"/>
              </a:rPr>
              <a:t>ACCESSIBILITY CHECKER : ALT-TEXT</a:t>
            </a:r>
          </a:p>
        </p:txBody>
      </p:sp>
      <p:sp>
        <p:nvSpPr>
          <p:cNvPr id="213" name="“Missing Object Description” = no alt-text on an image."/>
          <p:cNvSpPr txBox="1"/>
          <p:nvPr/>
        </p:nvSpPr>
        <p:spPr>
          <a:xfrm>
            <a:off x="1060502" y="4137091"/>
            <a:ext cx="9926957" cy="4521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marL="569843" indent="-569843" algn="l" defTabSz="825500">
              <a:spcBef>
                <a:spcPts val="1200"/>
              </a:spcBef>
              <a:buSzPct val="71000"/>
              <a:buChar char="•"/>
              <a:defRPr sz="7200">
                <a:solidFill>
                  <a:srgbClr val="000000"/>
                </a:solidFill>
                <a:latin typeface="+mn-lt"/>
                <a:ea typeface="+mn-ea"/>
                <a:cs typeface="+mn-cs"/>
                <a:sym typeface="BrownPro-Bold"/>
              </a:defRPr>
            </a:lvl1pPr>
          </a:lstStyle>
          <a:p>
            <a:r>
              <a:t>“Missing Object Description” = no alt-text on an image.</a:t>
            </a:r>
          </a:p>
        </p:txBody>
      </p:sp>
      <p:pic>
        <p:nvPicPr>
          <p:cNvPr id="214" name="Text: Why Fix? Alternative text for images and other objects is very important for people who can’t see the screen. Screen readers read alternative text aloud, so it’s the only information many have about the image. Good alternative text helps them under" descr="Text: Why Fix? Alternative text for images and other objects is very important for people who can’t see the screen. Screen readers read alternative text aloud, so it’s the only information many have about the image. Good alternative text helps them understand the image.Steps to Fix: 1. Right-click the object, then select Edit Alt Text. 2. If the object is meaningful, type a description of it in the text box on the Alt Text pane; otherwise, if the object is purely decorative, select the Decorative check box."/>
          <p:cNvPicPr>
            <a:picLocks noChangeAspect="1"/>
          </p:cNvPicPr>
          <p:nvPr/>
        </p:nvPicPr>
        <p:blipFill>
          <a:blip r:embed="rId2"/>
          <a:stretch>
            <a:fillRect/>
          </a:stretch>
        </p:blipFill>
        <p:spPr>
          <a:xfrm>
            <a:off x="10157033" y="2102932"/>
            <a:ext cx="13323970" cy="10706063"/>
          </a:xfrm>
          <a:prstGeom prst="rect">
            <a:avLst/>
          </a:prstGeom>
          <a:ln w="12700">
            <a:miter lim="400000"/>
          </a:ln>
        </p:spPr>
      </p:pic>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 name="DECORATIVE OBJECTS"/>
          <p:cNvSpPr txBox="1">
            <a:spLocks noGrp="1"/>
          </p:cNvSpPr>
          <p:nvPr>
            <p:ph type="title" idx="4294967295"/>
          </p:nvPr>
        </p:nvSpPr>
        <p:spPr>
          <a:xfrm>
            <a:off x="17588201" y="241299"/>
            <a:ext cx="6249925" cy="787401"/>
          </a:xfrm>
          <a:prstGeom prst="rect">
            <a:avLst/>
          </a:prstGeom>
          <a:noFill/>
          <a:ln w="12700">
            <a:noFill/>
            <a:prstDash/>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rot="0" spcFirstLastPara="0" vertOverflow="overflow" horzOverflow="overflow" vert="horz" wrap="none" lIns="50800" tIns="50800" rIns="50800" bIns="50800" numCol="1" spcCol="0" rtlCol="0" fromWordArt="0" anchor="ctr" anchorCtr="0" forceAA="0" compatLnSpc="1">
            <a:prstTxWarp prst="textNoShape">
              <a:avLst/>
            </a:prstTxWarp>
            <a:spAutoFit/>
          </a:bodyPr>
          <a:lstStyle>
            <a:lvl1pPr>
              <a:defRPr sz="4500">
                <a:solidFill>
                  <a:srgbClr val="FFFFFF"/>
                </a:solidFill>
                <a:latin typeface="+mn-lt"/>
                <a:ea typeface="+mn-ea"/>
                <a:cs typeface="+mn-cs"/>
                <a:sym typeface="BrownPro-Bold"/>
              </a:defRPr>
            </a:lvl1pPr>
          </a:lstStyle>
          <a:p>
            <a:pPr marL="0" marR="0" lvl="0" indent="0" algn="ctr" defTabSz="2438338" rtl="0" eaLnBrk="1" fontAlgn="auto" latinLnBrk="0" hangingPunct="0">
              <a:lnSpc>
                <a:spcPct val="100000"/>
              </a:lnSpc>
              <a:spcBef>
                <a:spcPts val="0"/>
              </a:spcBef>
              <a:spcAft>
                <a:spcPts val="0"/>
              </a:spcAft>
              <a:buClrTx/>
              <a:buSzTx/>
              <a:buFontTx/>
              <a:buNone/>
              <a:tabLst/>
              <a:defRPr/>
            </a:pPr>
            <a:r>
              <a:rPr kumimoji="0" lang="en-US" sz="4500" b="0" i="0" u="none" strike="noStrike" kern="0" cap="none" spc="0" normalizeH="0" baseline="0" noProof="0" dirty="0">
                <a:ln>
                  <a:noFill/>
                </a:ln>
                <a:solidFill>
                  <a:srgbClr val="FFFFFF"/>
                </a:solidFill>
                <a:effectLst/>
                <a:uLnTx/>
                <a:uFillTx/>
                <a:latin typeface="+mn-lt"/>
                <a:ea typeface="+mn-ea"/>
                <a:cs typeface="+mn-cs"/>
                <a:sym typeface="BrownPro-Bold"/>
              </a:rPr>
              <a:t>DECORATIVE OBJECTS</a:t>
            </a:r>
          </a:p>
        </p:txBody>
      </p:sp>
      <p:sp>
        <p:nvSpPr>
          <p:cNvPr id="217" name="Decorative objects are items that do not contain meaning necessary to understand the document, such as arrows, starbursts, and lines.…"/>
          <p:cNvSpPr txBox="1"/>
          <p:nvPr/>
        </p:nvSpPr>
        <p:spPr>
          <a:xfrm>
            <a:off x="476302" y="1811479"/>
            <a:ext cx="16790947" cy="10655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defTabSz="825500">
              <a:spcBef>
                <a:spcPts val="1200"/>
              </a:spcBef>
              <a:defRPr sz="7200">
                <a:solidFill>
                  <a:srgbClr val="000000"/>
                </a:solidFill>
                <a:latin typeface="+mn-lt"/>
                <a:ea typeface="+mn-ea"/>
                <a:cs typeface="+mn-cs"/>
                <a:sym typeface="BrownPro-Bold"/>
              </a:defRPr>
            </a:pPr>
            <a:r>
              <a:t>Decorative objects are items that do not contain meaning necessary to understand the document, such as arrows, starbursts, and lines. </a:t>
            </a:r>
          </a:p>
          <a:p>
            <a:pPr algn="l" defTabSz="825500">
              <a:spcBef>
                <a:spcPts val="1200"/>
              </a:spcBef>
              <a:defRPr sz="7200">
                <a:solidFill>
                  <a:srgbClr val="000000"/>
                </a:solidFill>
                <a:latin typeface="+mn-lt"/>
                <a:ea typeface="+mn-ea"/>
                <a:cs typeface="+mn-cs"/>
                <a:sym typeface="BrownPro-Bold"/>
              </a:defRPr>
            </a:pPr>
            <a:endParaRPr/>
          </a:p>
          <a:p>
            <a:pPr algn="l" defTabSz="825500">
              <a:spcBef>
                <a:spcPts val="1200"/>
              </a:spcBef>
              <a:defRPr sz="7200">
                <a:solidFill>
                  <a:srgbClr val="000000"/>
                </a:solidFill>
                <a:latin typeface="+mn-lt"/>
                <a:ea typeface="+mn-ea"/>
                <a:cs typeface="+mn-cs"/>
                <a:sym typeface="BrownPro-Bold"/>
              </a:defRPr>
            </a:pPr>
            <a:endParaRPr/>
          </a:p>
          <a:p>
            <a:pPr algn="l" defTabSz="825500">
              <a:spcBef>
                <a:spcPts val="1200"/>
              </a:spcBef>
              <a:defRPr sz="7200">
                <a:solidFill>
                  <a:srgbClr val="000000"/>
                </a:solidFill>
                <a:latin typeface="+mn-lt"/>
                <a:ea typeface="+mn-ea"/>
                <a:cs typeface="+mn-cs"/>
                <a:sym typeface="BrownPro-Bold"/>
              </a:defRPr>
            </a:pPr>
            <a:endParaRPr/>
          </a:p>
          <a:p>
            <a:pPr algn="l" defTabSz="825500">
              <a:spcBef>
                <a:spcPts val="1200"/>
              </a:spcBef>
              <a:defRPr sz="7200">
                <a:solidFill>
                  <a:srgbClr val="000000"/>
                </a:solidFill>
                <a:latin typeface="+mn-lt"/>
                <a:ea typeface="+mn-ea"/>
                <a:cs typeface="+mn-cs"/>
                <a:sym typeface="BrownPro-Bold"/>
              </a:defRPr>
            </a:pPr>
            <a:r>
              <a:t>This also includes decorative elements between chunks of text.</a:t>
            </a:r>
          </a:p>
        </p:txBody>
      </p:sp>
      <p:sp>
        <p:nvSpPr>
          <p:cNvPr id="218" name="Line">
            <a:extLst>
              <a:ext uri="{C183D7F6-B498-43B3-948B-1728B52AA6E4}">
                <adec:decorative xmlns:adec="http://schemas.microsoft.com/office/drawing/2017/decorative" val="1"/>
              </a:ext>
            </a:extLst>
          </p:cNvPr>
          <p:cNvSpPr/>
          <p:nvPr/>
        </p:nvSpPr>
        <p:spPr>
          <a:xfrm flipH="1" flipV="1">
            <a:off x="16856893" y="5615371"/>
            <a:ext cx="5316706" cy="4465146"/>
          </a:xfrm>
          <a:prstGeom prst="line">
            <a:avLst/>
          </a:prstGeom>
          <a:ln w="165100">
            <a:solidFill>
              <a:schemeClr val="accent5"/>
            </a:solidFill>
            <a:miter lim="400000"/>
            <a:tailEnd type="triangle"/>
          </a:ln>
        </p:spPr>
        <p:txBody>
          <a:bodyPr lIns="50800" tIns="50800" rIns="50800" bIns="50800" anchor="ctr"/>
          <a:lstStyle/>
          <a:p>
            <a:endParaRPr/>
          </a:p>
        </p:txBody>
      </p:sp>
      <p:sp>
        <p:nvSpPr>
          <p:cNvPr id="219" name="Star">
            <a:extLst>
              <a:ext uri="{C183D7F6-B498-43B3-948B-1728B52AA6E4}">
                <adec:decorative xmlns:adec="http://schemas.microsoft.com/office/drawing/2017/decorative" val="1"/>
              </a:ext>
            </a:extLst>
          </p:cNvPr>
          <p:cNvSpPr/>
          <p:nvPr/>
        </p:nvSpPr>
        <p:spPr>
          <a:xfrm>
            <a:off x="19969441" y="2143165"/>
            <a:ext cx="3650894" cy="3472207"/>
          </a:xfrm>
          <a:prstGeom prst="star5">
            <a:avLst>
              <a:gd name="adj" fmla="val 19100"/>
              <a:gd name="hf" fmla="val 105146"/>
              <a:gd name="vf" fmla="val 110557"/>
            </a:avLst>
          </a:prstGeom>
          <a:solidFill>
            <a:schemeClr val="accent4">
              <a:hueOff val="-476017"/>
              <a:lumOff val="-10042"/>
            </a:schemeClr>
          </a:solidFill>
          <a:ln w="12700">
            <a:miter lim="400000"/>
          </a:ln>
        </p:spPr>
        <p:txBody>
          <a:bodyPr lIns="50800" tIns="50800" rIns="50800" bIns="50800" anchor="ctr"/>
          <a:lstStyle/>
          <a:p>
            <a:pPr defTabSz="825500">
              <a:defRPr sz="3200">
                <a:solidFill>
                  <a:srgbClr val="000000"/>
                </a:solidFill>
                <a:latin typeface="Helvetica Neue Medium"/>
                <a:ea typeface="Helvetica Neue Medium"/>
                <a:cs typeface="Helvetica Neue Medium"/>
                <a:sym typeface="Helvetica Neue Medium"/>
              </a:defRPr>
            </a:pPr>
            <a:endParaRPr/>
          </a:p>
        </p:txBody>
      </p:sp>
      <p:sp>
        <p:nvSpPr>
          <p:cNvPr id="220" name="Line">
            <a:extLst>
              <a:ext uri="{C183D7F6-B498-43B3-948B-1728B52AA6E4}">
                <adec:decorative xmlns:adec="http://schemas.microsoft.com/office/drawing/2017/decorative" val="1"/>
              </a:ext>
            </a:extLst>
          </p:cNvPr>
          <p:cNvSpPr/>
          <p:nvPr/>
        </p:nvSpPr>
        <p:spPr>
          <a:xfrm>
            <a:off x="2813617" y="8440009"/>
            <a:ext cx="2691886" cy="1"/>
          </a:xfrm>
          <a:prstGeom prst="line">
            <a:avLst/>
          </a:prstGeom>
          <a:ln w="50800">
            <a:solidFill>
              <a:schemeClr val="accent2">
                <a:hueOff val="-202083"/>
                <a:satOff val="17755"/>
                <a:lumOff val="-16089"/>
              </a:schemeClr>
            </a:solidFill>
            <a:miter lim="400000"/>
          </a:ln>
        </p:spPr>
        <p:txBody>
          <a:bodyPr lIns="50800" tIns="50800" rIns="50800" bIns="50800" anchor="ctr"/>
          <a:lstStyle/>
          <a:p>
            <a:endParaRPr/>
          </a:p>
        </p:txBody>
      </p:sp>
      <p:sp>
        <p:nvSpPr>
          <p:cNvPr id="221" name="Line">
            <a:extLst>
              <a:ext uri="{C183D7F6-B498-43B3-948B-1728B52AA6E4}">
                <adec:decorative xmlns:adec="http://schemas.microsoft.com/office/drawing/2017/decorative" val="1"/>
              </a:ext>
            </a:extLst>
          </p:cNvPr>
          <p:cNvSpPr/>
          <p:nvPr/>
        </p:nvSpPr>
        <p:spPr>
          <a:xfrm>
            <a:off x="9138217" y="8440009"/>
            <a:ext cx="2691886" cy="1"/>
          </a:xfrm>
          <a:prstGeom prst="line">
            <a:avLst/>
          </a:prstGeom>
          <a:ln w="50800">
            <a:solidFill>
              <a:schemeClr val="accent2">
                <a:hueOff val="-202083"/>
                <a:satOff val="17755"/>
                <a:lumOff val="-16089"/>
              </a:schemeClr>
            </a:solidFill>
            <a:miter lim="400000"/>
          </a:ln>
        </p:spPr>
        <p:txBody>
          <a:bodyPr lIns="50800" tIns="50800" rIns="50800" bIns="50800" anchor="ctr"/>
          <a:lstStyle/>
          <a:p>
            <a:endParaRPr/>
          </a:p>
        </p:txBody>
      </p:sp>
      <p:sp>
        <p:nvSpPr>
          <p:cNvPr id="222" name="Squirrel" descr="Decorative icon of a squirrel."/>
          <p:cNvSpPr/>
          <p:nvPr/>
        </p:nvSpPr>
        <p:spPr>
          <a:xfrm>
            <a:off x="6406775" y="7823009"/>
            <a:ext cx="1398982" cy="1107001"/>
          </a:xfrm>
          <a:custGeom>
            <a:avLst/>
            <a:gdLst/>
            <a:ahLst/>
            <a:cxnLst>
              <a:cxn ang="0">
                <a:pos x="wd2" y="hd2"/>
              </a:cxn>
              <a:cxn ang="5400000">
                <a:pos x="wd2" y="hd2"/>
              </a:cxn>
              <a:cxn ang="10800000">
                <a:pos x="wd2" y="hd2"/>
              </a:cxn>
              <a:cxn ang="16200000">
                <a:pos x="wd2" y="hd2"/>
              </a:cxn>
            </a:cxnLst>
            <a:rect l="0" t="0" r="r" b="b"/>
            <a:pathLst>
              <a:path w="21393" h="21504" extrusionOk="0">
                <a:moveTo>
                  <a:pt x="6268" y="0"/>
                </a:moveTo>
                <a:cubicBezTo>
                  <a:pt x="6220" y="-6"/>
                  <a:pt x="6188" y="55"/>
                  <a:pt x="6209" y="102"/>
                </a:cubicBezTo>
                <a:cubicBezTo>
                  <a:pt x="6247" y="191"/>
                  <a:pt x="6300" y="333"/>
                  <a:pt x="6370" y="523"/>
                </a:cubicBezTo>
                <a:cubicBezTo>
                  <a:pt x="6391" y="584"/>
                  <a:pt x="6348" y="645"/>
                  <a:pt x="6299" y="631"/>
                </a:cubicBezTo>
                <a:cubicBezTo>
                  <a:pt x="4335" y="-96"/>
                  <a:pt x="2404" y="1462"/>
                  <a:pt x="1558" y="2692"/>
                </a:cubicBezTo>
                <a:cubicBezTo>
                  <a:pt x="1494" y="2781"/>
                  <a:pt x="1435" y="2882"/>
                  <a:pt x="1376" y="2977"/>
                </a:cubicBezTo>
                <a:cubicBezTo>
                  <a:pt x="1344" y="3025"/>
                  <a:pt x="1376" y="3100"/>
                  <a:pt x="1424" y="3100"/>
                </a:cubicBezTo>
                <a:lnTo>
                  <a:pt x="1794" y="3100"/>
                </a:lnTo>
                <a:cubicBezTo>
                  <a:pt x="1847" y="3100"/>
                  <a:pt x="1873" y="3182"/>
                  <a:pt x="1836" y="3230"/>
                </a:cubicBezTo>
                <a:cubicBezTo>
                  <a:pt x="1477" y="3672"/>
                  <a:pt x="353" y="5229"/>
                  <a:pt x="69" y="7615"/>
                </a:cubicBezTo>
                <a:cubicBezTo>
                  <a:pt x="37" y="7887"/>
                  <a:pt x="17" y="8165"/>
                  <a:pt x="1" y="8444"/>
                </a:cubicBezTo>
                <a:cubicBezTo>
                  <a:pt x="-5" y="8498"/>
                  <a:pt x="38" y="8547"/>
                  <a:pt x="81" y="8527"/>
                </a:cubicBezTo>
                <a:lnTo>
                  <a:pt x="412" y="8391"/>
                </a:lnTo>
                <a:cubicBezTo>
                  <a:pt x="460" y="8370"/>
                  <a:pt x="503" y="8423"/>
                  <a:pt x="493" y="8484"/>
                </a:cubicBezTo>
                <a:cubicBezTo>
                  <a:pt x="364" y="9035"/>
                  <a:pt x="-48" y="11068"/>
                  <a:pt x="278" y="13175"/>
                </a:cubicBezTo>
                <a:cubicBezTo>
                  <a:pt x="658" y="15079"/>
                  <a:pt x="1392" y="16739"/>
                  <a:pt x="2548" y="17678"/>
                </a:cubicBezTo>
                <a:cubicBezTo>
                  <a:pt x="2580" y="17705"/>
                  <a:pt x="2623" y="17705"/>
                  <a:pt x="2655" y="17678"/>
                </a:cubicBezTo>
                <a:cubicBezTo>
                  <a:pt x="2939" y="17446"/>
                  <a:pt x="4217" y="16203"/>
                  <a:pt x="4115" y="12300"/>
                </a:cubicBezTo>
                <a:cubicBezTo>
                  <a:pt x="4072" y="10675"/>
                  <a:pt x="3307" y="7636"/>
                  <a:pt x="4998" y="7649"/>
                </a:cubicBezTo>
                <a:cubicBezTo>
                  <a:pt x="7498" y="7663"/>
                  <a:pt x="4668" y="13339"/>
                  <a:pt x="6316" y="17187"/>
                </a:cubicBezTo>
                <a:cubicBezTo>
                  <a:pt x="7226" y="19315"/>
                  <a:pt x="8477" y="19514"/>
                  <a:pt x="9414" y="19269"/>
                </a:cubicBezTo>
                <a:cubicBezTo>
                  <a:pt x="9473" y="19255"/>
                  <a:pt x="9521" y="19315"/>
                  <a:pt x="9516" y="19390"/>
                </a:cubicBezTo>
                <a:cubicBezTo>
                  <a:pt x="9446" y="19947"/>
                  <a:pt x="9297" y="20444"/>
                  <a:pt x="9099" y="20852"/>
                </a:cubicBezTo>
                <a:cubicBezTo>
                  <a:pt x="8960" y="21137"/>
                  <a:pt x="9131" y="21504"/>
                  <a:pt x="9394" y="21504"/>
                </a:cubicBezTo>
                <a:lnTo>
                  <a:pt x="10158" y="21504"/>
                </a:lnTo>
                <a:cubicBezTo>
                  <a:pt x="10324" y="21504"/>
                  <a:pt x="10533" y="21504"/>
                  <a:pt x="10763" y="21504"/>
                </a:cubicBezTo>
                <a:cubicBezTo>
                  <a:pt x="12669" y="21504"/>
                  <a:pt x="16447" y="21504"/>
                  <a:pt x="16709" y="21504"/>
                </a:cubicBezTo>
                <a:cubicBezTo>
                  <a:pt x="16918" y="21504"/>
                  <a:pt x="17041" y="21444"/>
                  <a:pt x="17111" y="21383"/>
                </a:cubicBezTo>
                <a:cubicBezTo>
                  <a:pt x="17159" y="21342"/>
                  <a:pt x="17218" y="21348"/>
                  <a:pt x="17261" y="21389"/>
                </a:cubicBezTo>
                <a:cubicBezTo>
                  <a:pt x="17282" y="21410"/>
                  <a:pt x="17303" y="21436"/>
                  <a:pt x="17325" y="21470"/>
                </a:cubicBezTo>
                <a:cubicBezTo>
                  <a:pt x="17346" y="21504"/>
                  <a:pt x="17389" y="21492"/>
                  <a:pt x="17400" y="21445"/>
                </a:cubicBezTo>
                <a:cubicBezTo>
                  <a:pt x="17459" y="21098"/>
                  <a:pt x="17293" y="20778"/>
                  <a:pt x="16993" y="20669"/>
                </a:cubicBezTo>
                <a:cubicBezTo>
                  <a:pt x="16667" y="20547"/>
                  <a:pt x="16436" y="19840"/>
                  <a:pt x="15420" y="20357"/>
                </a:cubicBezTo>
                <a:cubicBezTo>
                  <a:pt x="14884" y="20629"/>
                  <a:pt x="14268" y="20540"/>
                  <a:pt x="13722" y="20357"/>
                </a:cubicBezTo>
                <a:cubicBezTo>
                  <a:pt x="13652" y="20336"/>
                  <a:pt x="13632" y="20220"/>
                  <a:pt x="13680" y="20159"/>
                </a:cubicBezTo>
                <a:cubicBezTo>
                  <a:pt x="14622" y="18983"/>
                  <a:pt x="15570" y="16780"/>
                  <a:pt x="15522" y="14488"/>
                </a:cubicBezTo>
                <a:cubicBezTo>
                  <a:pt x="15522" y="14414"/>
                  <a:pt x="15575" y="14352"/>
                  <a:pt x="15634" y="14365"/>
                </a:cubicBezTo>
                <a:cubicBezTo>
                  <a:pt x="16249" y="14535"/>
                  <a:pt x="17341" y="14618"/>
                  <a:pt x="18251" y="13537"/>
                </a:cubicBezTo>
                <a:cubicBezTo>
                  <a:pt x="19600" y="11939"/>
                  <a:pt x="19706" y="11591"/>
                  <a:pt x="20161" y="11714"/>
                </a:cubicBezTo>
                <a:cubicBezTo>
                  <a:pt x="20739" y="12047"/>
                  <a:pt x="21204" y="11763"/>
                  <a:pt x="21349" y="11654"/>
                </a:cubicBezTo>
                <a:cubicBezTo>
                  <a:pt x="21381" y="11634"/>
                  <a:pt x="21398" y="11585"/>
                  <a:pt x="21387" y="11537"/>
                </a:cubicBezTo>
                <a:cubicBezTo>
                  <a:pt x="21323" y="11170"/>
                  <a:pt x="20953" y="9518"/>
                  <a:pt x="19203" y="10558"/>
                </a:cubicBezTo>
                <a:cubicBezTo>
                  <a:pt x="18314" y="11081"/>
                  <a:pt x="18031" y="10206"/>
                  <a:pt x="17972" y="9716"/>
                </a:cubicBezTo>
                <a:cubicBezTo>
                  <a:pt x="17966" y="9655"/>
                  <a:pt x="18004" y="9594"/>
                  <a:pt x="18052" y="9587"/>
                </a:cubicBezTo>
                <a:cubicBezTo>
                  <a:pt x="18807" y="9532"/>
                  <a:pt x="19535" y="9294"/>
                  <a:pt x="19889" y="8682"/>
                </a:cubicBezTo>
                <a:cubicBezTo>
                  <a:pt x="19910" y="8641"/>
                  <a:pt x="19953" y="8628"/>
                  <a:pt x="19991" y="8641"/>
                </a:cubicBezTo>
                <a:cubicBezTo>
                  <a:pt x="20403" y="8805"/>
                  <a:pt x="20858" y="8287"/>
                  <a:pt x="20847" y="7838"/>
                </a:cubicBezTo>
                <a:cubicBezTo>
                  <a:pt x="20847" y="7791"/>
                  <a:pt x="20862" y="7750"/>
                  <a:pt x="20894" y="7730"/>
                </a:cubicBezTo>
                <a:cubicBezTo>
                  <a:pt x="21263" y="7472"/>
                  <a:pt x="21552" y="7011"/>
                  <a:pt x="21295" y="6521"/>
                </a:cubicBezTo>
                <a:cubicBezTo>
                  <a:pt x="21022" y="6011"/>
                  <a:pt x="20740" y="5751"/>
                  <a:pt x="20499" y="5391"/>
                </a:cubicBezTo>
                <a:cubicBezTo>
                  <a:pt x="20301" y="5092"/>
                  <a:pt x="20091" y="4160"/>
                  <a:pt x="19208" y="3555"/>
                </a:cubicBezTo>
                <a:cubicBezTo>
                  <a:pt x="18416" y="3011"/>
                  <a:pt x="18014" y="2876"/>
                  <a:pt x="17575" y="2890"/>
                </a:cubicBezTo>
                <a:cubicBezTo>
                  <a:pt x="17479" y="2890"/>
                  <a:pt x="17388" y="2828"/>
                  <a:pt x="17335" y="2726"/>
                </a:cubicBezTo>
                <a:cubicBezTo>
                  <a:pt x="16906" y="1877"/>
                  <a:pt x="16741" y="863"/>
                  <a:pt x="16366" y="1039"/>
                </a:cubicBezTo>
                <a:cubicBezTo>
                  <a:pt x="15847" y="1284"/>
                  <a:pt x="15703" y="2481"/>
                  <a:pt x="15714" y="3549"/>
                </a:cubicBezTo>
                <a:cubicBezTo>
                  <a:pt x="15714" y="3671"/>
                  <a:pt x="15677" y="3779"/>
                  <a:pt x="15607" y="3861"/>
                </a:cubicBezTo>
                <a:cubicBezTo>
                  <a:pt x="15259" y="4262"/>
                  <a:pt x="14874" y="4842"/>
                  <a:pt x="14585" y="5637"/>
                </a:cubicBezTo>
                <a:cubicBezTo>
                  <a:pt x="14403" y="6140"/>
                  <a:pt x="13969" y="6411"/>
                  <a:pt x="13546" y="6296"/>
                </a:cubicBezTo>
                <a:cubicBezTo>
                  <a:pt x="12128" y="5901"/>
                  <a:pt x="10945" y="6499"/>
                  <a:pt x="10104" y="7974"/>
                </a:cubicBezTo>
                <a:cubicBezTo>
                  <a:pt x="10072" y="8029"/>
                  <a:pt x="10008" y="8001"/>
                  <a:pt x="10002" y="7940"/>
                </a:cubicBezTo>
                <a:cubicBezTo>
                  <a:pt x="9521" y="1053"/>
                  <a:pt x="6840" y="123"/>
                  <a:pt x="6268" y="0"/>
                </a:cubicBezTo>
                <a:close/>
              </a:path>
            </a:pathLst>
          </a:custGeom>
          <a:solidFill>
            <a:schemeClr val="accent2">
              <a:hueOff val="-202083"/>
              <a:satOff val="17755"/>
              <a:lumOff val="-16089"/>
            </a:schemeClr>
          </a:solidFill>
          <a:ln w="12700">
            <a:miter lim="400000"/>
          </a:ln>
        </p:spPr>
        <p:txBody>
          <a:bodyPr lIns="50800" tIns="50800" rIns="50800" bIns="50800" anchor="ctr"/>
          <a:lstStyle/>
          <a:p>
            <a:pPr defTabSz="825500">
              <a:defRPr sz="3200">
                <a:solidFill>
                  <a:schemeClr val="accent2">
                    <a:hueOff val="-202083"/>
                    <a:satOff val="17755"/>
                    <a:lumOff val="-16089"/>
                  </a:schemeClr>
                </a:solidFill>
                <a:latin typeface="Helvetica Neue Medium"/>
                <a:ea typeface="Helvetica Neue Medium"/>
                <a:cs typeface="Helvetica Neue Medium"/>
                <a:sym typeface="Helvetica Neue Medium"/>
              </a:defRPr>
            </a:pPr>
            <a:endParaRP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 name="ACCESSIBILITY CHECKER : IN-LINE IMAGES"/>
          <p:cNvSpPr txBox="1">
            <a:spLocks noGrp="1"/>
          </p:cNvSpPr>
          <p:nvPr>
            <p:ph type="title" idx="4294967295"/>
          </p:nvPr>
        </p:nvSpPr>
        <p:spPr>
          <a:xfrm>
            <a:off x="12242800" y="241299"/>
            <a:ext cx="11775758" cy="787401"/>
          </a:xfrm>
          <a:prstGeom prst="rect">
            <a:avLst/>
          </a:prstGeom>
          <a:noFill/>
          <a:ln w="12700">
            <a:noFill/>
            <a:prstDash/>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rot="0" spcFirstLastPara="0" vertOverflow="overflow" horzOverflow="overflow" vert="horz" wrap="none" lIns="50800" tIns="50800" rIns="50800" bIns="50800" numCol="1" spcCol="0" rtlCol="0" fromWordArt="0" anchor="ctr" anchorCtr="0" forceAA="0" compatLnSpc="1">
            <a:prstTxWarp prst="textNoShape">
              <a:avLst/>
            </a:prstTxWarp>
            <a:spAutoFit/>
          </a:bodyPr>
          <a:lstStyle>
            <a:lvl1pPr>
              <a:defRPr sz="4500">
                <a:solidFill>
                  <a:srgbClr val="FFFFFF"/>
                </a:solidFill>
                <a:latin typeface="+mn-lt"/>
                <a:ea typeface="+mn-ea"/>
                <a:cs typeface="+mn-cs"/>
                <a:sym typeface="BrownPro-Bold"/>
              </a:defRPr>
            </a:lvl1pPr>
          </a:lstStyle>
          <a:p>
            <a:pPr marL="0" marR="0" lvl="0" indent="0" algn="ctr" defTabSz="2438338" rtl="0" eaLnBrk="1" fontAlgn="auto" latinLnBrk="0" hangingPunct="0">
              <a:lnSpc>
                <a:spcPct val="100000"/>
              </a:lnSpc>
              <a:spcBef>
                <a:spcPts val="0"/>
              </a:spcBef>
              <a:spcAft>
                <a:spcPts val="0"/>
              </a:spcAft>
              <a:buClrTx/>
              <a:buSzTx/>
              <a:buFontTx/>
              <a:buNone/>
              <a:tabLst/>
              <a:defRPr/>
            </a:pPr>
            <a:r>
              <a:rPr kumimoji="0" lang="en-US" sz="4500" b="0" i="0" u="none" strike="noStrike" kern="0" cap="none" spc="0" normalizeH="0" baseline="0" noProof="0" dirty="0">
                <a:ln>
                  <a:noFill/>
                </a:ln>
                <a:solidFill>
                  <a:srgbClr val="FFFFFF"/>
                </a:solidFill>
                <a:effectLst/>
                <a:uLnTx/>
                <a:uFillTx/>
                <a:latin typeface="+mn-lt"/>
                <a:ea typeface="+mn-ea"/>
                <a:cs typeface="+mn-cs"/>
                <a:sym typeface="BrownPro-Bold"/>
              </a:rPr>
              <a:t>ACCESSIBILITY CHECKER : IN-LINE IMAGES</a:t>
            </a:r>
          </a:p>
        </p:txBody>
      </p:sp>
      <p:sp>
        <p:nvSpPr>
          <p:cNvPr id="226" name="“Image or Object Not Inline” = image or object needs to be aligned with the text."/>
          <p:cNvSpPr txBox="1"/>
          <p:nvPr/>
        </p:nvSpPr>
        <p:spPr>
          <a:xfrm>
            <a:off x="1263702" y="3787841"/>
            <a:ext cx="9926957" cy="5626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marL="569843" indent="-569843" algn="l" defTabSz="825500">
              <a:spcBef>
                <a:spcPts val="1200"/>
              </a:spcBef>
              <a:buSzPct val="71000"/>
              <a:buChar char="•"/>
              <a:defRPr sz="7200">
                <a:solidFill>
                  <a:srgbClr val="000000"/>
                </a:solidFill>
                <a:latin typeface="+mn-lt"/>
                <a:ea typeface="+mn-ea"/>
                <a:cs typeface="+mn-cs"/>
                <a:sym typeface="BrownPro-Bold"/>
              </a:defRPr>
            </a:lvl1pPr>
          </a:lstStyle>
          <a:p>
            <a:r>
              <a:t>“Image or Object Not Inline” = image or object needs to be aligned with the text.</a:t>
            </a:r>
          </a:p>
        </p:txBody>
      </p:sp>
      <p:pic>
        <p:nvPicPr>
          <p:cNvPr id="225" name="images-inline.jpg" descr="Screenshot. Text: Why Fix? If the image or object is not inline, it may be difficult for screen reader users to interact with the object. It may also be difficult to know where the object is relative to the text. Steps to Fix: To change objects to inline and remove text wrapping, 1. Select the object and right click. 2. Point to Wrap Text &gt; In Line with Text."/>
          <p:cNvPicPr>
            <a:picLocks noChangeAspect="1"/>
          </p:cNvPicPr>
          <p:nvPr/>
        </p:nvPicPr>
        <p:blipFill>
          <a:blip r:embed="rId2"/>
          <a:stretch>
            <a:fillRect/>
          </a:stretch>
        </p:blipFill>
        <p:spPr>
          <a:xfrm>
            <a:off x="13347699" y="2287675"/>
            <a:ext cx="10116582" cy="10207450"/>
          </a:xfrm>
          <a:prstGeom prst="rect">
            <a:avLst/>
          </a:prstGeom>
          <a:ln w="12700">
            <a:miter lim="400000"/>
          </a:ln>
        </p:spPr>
      </p:pic>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 name="ACCESSIBILITY CHECKER : HEADINGS"/>
          <p:cNvSpPr txBox="1">
            <a:spLocks noGrp="1"/>
          </p:cNvSpPr>
          <p:nvPr>
            <p:ph type="title" idx="4294967295"/>
          </p:nvPr>
        </p:nvSpPr>
        <p:spPr>
          <a:xfrm>
            <a:off x="13602811" y="241299"/>
            <a:ext cx="10335578" cy="787401"/>
          </a:xfrm>
          <a:prstGeom prst="rect">
            <a:avLst/>
          </a:prstGeom>
          <a:noFill/>
          <a:ln w="12700">
            <a:noFill/>
            <a:prstDash/>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rot="0" spcFirstLastPara="0" vertOverflow="overflow" horzOverflow="overflow" vert="horz" wrap="none" lIns="50800" tIns="50800" rIns="50800" bIns="50800" numCol="1" spcCol="0" rtlCol="0" fromWordArt="0" anchor="ctr" anchorCtr="0" forceAA="0" compatLnSpc="1">
            <a:prstTxWarp prst="textNoShape">
              <a:avLst/>
            </a:prstTxWarp>
            <a:spAutoFit/>
          </a:bodyPr>
          <a:lstStyle>
            <a:lvl1pPr>
              <a:defRPr sz="4500">
                <a:solidFill>
                  <a:srgbClr val="FFFFFF"/>
                </a:solidFill>
                <a:latin typeface="+mn-lt"/>
                <a:ea typeface="+mn-ea"/>
                <a:cs typeface="+mn-cs"/>
                <a:sym typeface="BrownPro-Bold"/>
              </a:defRPr>
            </a:lvl1pPr>
          </a:lstStyle>
          <a:p>
            <a:pPr marL="0" marR="0" lvl="0" indent="0" algn="ctr" defTabSz="2438338" rtl="0" eaLnBrk="1" fontAlgn="auto" latinLnBrk="0" hangingPunct="0">
              <a:lnSpc>
                <a:spcPct val="100000"/>
              </a:lnSpc>
              <a:spcBef>
                <a:spcPts val="0"/>
              </a:spcBef>
              <a:spcAft>
                <a:spcPts val="0"/>
              </a:spcAft>
              <a:buClrTx/>
              <a:buSzTx/>
              <a:buFontTx/>
              <a:buNone/>
              <a:tabLst/>
              <a:defRPr/>
            </a:pPr>
            <a:r>
              <a:rPr kumimoji="0" lang="en-US" sz="4500" b="0" i="0" u="none" strike="noStrike" kern="0" cap="none" spc="0" normalizeH="0" baseline="0" noProof="0" dirty="0">
                <a:ln>
                  <a:noFill/>
                </a:ln>
                <a:solidFill>
                  <a:srgbClr val="FFFFFF"/>
                </a:solidFill>
                <a:effectLst/>
                <a:uLnTx/>
                <a:uFillTx/>
                <a:latin typeface="+mn-lt"/>
                <a:ea typeface="+mn-ea"/>
                <a:cs typeface="+mn-cs"/>
                <a:sym typeface="BrownPro-Bold"/>
              </a:rPr>
              <a:t>ACCESSIBILITY CHECKER : HEADINGS</a:t>
            </a:r>
          </a:p>
        </p:txBody>
      </p:sp>
      <p:sp>
        <p:nvSpPr>
          <p:cNvPr id="228" name="“No Headings in Document” = There are no headings in your document."/>
          <p:cNvSpPr txBox="1"/>
          <p:nvPr/>
        </p:nvSpPr>
        <p:spPr>
          <a:xfrm>
            <a:off x="1391661" y="4451349"/>
            <a:ext cx="8067865" cy="5880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marL="395724" indent="-395724" algn="l" defTabSz="825500">
              <a:spcBef>
                <a:spcPts val="5400"/>
              </a:spcBef>
              <a:buSzPct val="71000"/>
              <a:buChar char="•"/>
              <a:defRPr sz="7500">
                <a:solidFill>
                  <a:srgbClr val="000000"/>
                </a:solidFill>
                <a:latin typeface="+mn-lt"/>
                <a:ea typeface="+mn-ea"/>
                <a:cs typeface="+mn-cs"/>
                <a:sym typeface="BrownPro-Bold"/>
              </a:defRPr>
            </a:lvl1pPr>
          </a:lstStyle>
          <a:p>
            <a:r>
              <a:t>“No Headings in Document” = There are no headings in your document.</a:t>
            </a:r>
          </a:p>
        </p:txBody>
      </p:sp>
      <p:pic>
        <p:nvPicPr>
          <p:cNvPr id="230" name="Text: Why Fix? Headings create structure. People with vision and reading impairments use headings to navigate and to understand the information in a document. Steps to Fix: This document does not contain headings which can make the document very difficul" descr="Text: Why Fix? Headings create structure. People with vision and reading impairments use headings to navigate and to understand the information in a document. Steps to Fix: This document does not contain headings which can make the document very difficult to navigate and read. To apply heading styles in your document: 1. Type the text that you want to use as a heading, and then select the text. 2. Select an appropriate level heading style from the Styles gallery on the Home tab. Note: make sure you have at least one heading every three or four paragraphs."/>
          <p:cNvPicPr>
            <a:picLocks noChangeAspect="1"/>
          </p:cNvPicPr>
          <p:nvPr/>
        </p:nvPicPr>
        <p:blipFill>
          <a:blip r:embed="rId2"/>
          <a:stretch>
            <a:fillRect/>
          </a:stretch>
        </p:blipFill>
        <p:spPr>
          <a:xfrm>
            <a:off x="11163300" y="2485541"/>
            <a:ext cx="11855848" cy="10116518"/>
          </a:xfrm>
          <a:prstGeom prst="rect">
            <a:avLst/>
          </a:prstGeom>
          <a:ln w="12700">
            <a:miter lim="400000"/>
          </a:ln>
        </p:spPr>
      </p:pic>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 name="HOW TO ADD HEADINGS TO YOUR DOCUMENT"/>
          <p:cNvSpPr txBox="1">
            <a:spLocks noGrp="1"/>
          </p:cNvSpPr>
          <p:nvPr>
            <p:ph type="title" idx="4294967295"/>
          </p:nvPr>
        </p:nvSpPr>
        <p:spPr>
          <a:xfrm>
            <a:off x="11116944" y="241299"/>
            <a:ext cx="13001626" cy="787401"/>
          </a:xfrm>
          <a:prstGeom prst="rect">
            <a:avLst/>
          </a:prstGeom>
          <a:noFill/>
          <a:ln w="12700">
            <a:noFill/>
            <a:prstDash/>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rot="0" spcFirstLastPara="0" vertOverflow="overflow" horzOverflow="overflow" vert="horz" wrap="none" lIns="50800" tIns="50800" rIns="50800" bIns="50800" numCol="1" spcCol="0" rtlCol="0" fromWordArt="0" anchor="ctr" anchorCtr="0" forceAA="0" compatLnSpc="1">
            <a:prstTxWarp prst="textNoShape">
              <a:avLst/>
            </a:prstTxWarp>
            <a:spAutoFit/>
          </a:bodyPr>
          <a:lstStyle>
            <a:lvl1pPr>
              <a:defRPr sz="4500">
                <a:solidFill>
                  <a:srgbClr val="FFFFFF"/>
                </a:solidFill>
                <a:latin typeface="+mn-lt"/>
                <a:ea typeface="+mn-ea"/>
                <a:cs typeface="+mn-cs"/>
                <a:sym typeface="BrownPro-Bold"/>
              </a:defRPr>
            </a:lvl1pPr>
          </a:lstStyle>
          <a:p>
            <a:pPr marL="0" marR="0" lvl="0" indent="0" algn="ctr" defTabSz="2438338" rtl="0" eaLnBrk="1" fontAlgn="auto" latinLnBrk="0" hangingPunct="0">
              <a:lnSpc>
                <a:spcPct val="100000"/>
              </a:lnSpc>
              <a:spcBef>
                <a:spcPts val="0"/>
              </a:spcBef>
              <a:spcAft>
                <a:spcPts val="0"/>
              </a:spcAft>
              <a:buClrTx/>
              <a:buSzTx/>
              <a:buFontTx/>
              <a:buNone/>
              <a:tabLst/>
              <a:defRPr/>
            </a:pPr>
            <a:r>
              <a:rPr kumimoji="0" lang="en-US" sz="4500" b="0" i="0" u="none" strike="noStrike" kern="0" cap="none" spc="0" normalizeH="0" baseline="0" noProof="0" dirty="0">
                <a:ln>
                  <a:noFill/>
                </a:ln>
                <a:solidFill>
                  <a:srgbClr val="FFFFFF"/>
                </a:solidFill>
                <a:effectLst/>
                <a:uLnTx/>
                <a:uFillTx/>
                <a:latin typeface="+mn-lt"/>
                <a:ea typeface="+mn-ea"/>
                <a:cs typeface="+mn-cs"/>
                <a:sym typeface="BrownPro-Bold"/>
              </a:rPr>
              <a:t>HOW TO ADD HEADINGS TO YOUR DOCUMENT</a:t>
            </a:r>
          </a:p>
        </p:txBody>
      </p:sp>
      <p:sp>
        <p:nvSpPr>
          <p:cNvPr id="233" name="Open up the Styles Pane in Word. It should be on the Home ribbon."/>
          <p:cNvSpPr txBox="1"/>
          <p:nvPr/>
        </p:nvSpPr>
        <p:spPr>
          <a:xfrm>
            <a:off x="599288" y="1554589"/>
            <a:ext cx="15286236" cy="247247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defTabSz="825500">
              <a:spcBef>
                <a:spcPts val="1200"/>
              </a:spcBef>
              <a:defRPr sz="7200">
                <a:solidFill>
                  <a:srgbClr val="000000"/>
                </a:solidFill>
                <a:latin typeface="+mn-lt"/>
                <a:ea typeface="+mn-ea"/>
                <a:cs typeface="+mn-cs"/>
                <a:sym typeface="BrownPro-Bold"/>
              </a:defRPr>
            </a:lvl1pPr>
          </a:lstStyle>
          <a:p>
            <a:r>
              <a:rPr dirty="0"/>
              <a:t>Open up the Styles Pane in Word. </a:t>
            </a:r>
            <a:endParaRPr lang="en-US" dirty="0"/>
          </a:p>
          <a:p>
            <a:r>
              <a:rPr dirty="0"/>
              <a:t>It should be on the Home ribbon.</a:t>
            </a:r>
          </a:p>
        </p:txBody>
      </p:sp>
      <p:pic>
        <p:nvPicPr>
          <p:cNvPr id="234" name="styles-pane.jpg" descr="Screenshot of a Word document, showing the Styles pane open."/>
          <p:cNvPicPr>
            <a:picLocks noChangeAspect="1"/>
          </p:cNvPicPr>
          <p:nvPr/>
        </p:nvPicPr>
        <p:blipFill>
          <a:blip r:embed="rId2"/>
          <a:stretch>
            <a:fillRect/>
          </a:stretch>
        </p:blipFill>
        <p:spPr>
          <a:xfrm>
            <a:off x="2136930" y="4552950"/>
            <a:ext cx="20110140" cy="8946878"/>
          </a:xfrm>
          <a:prstGeom prst="rect">
            <a:avLst/>
          </a:prstGeom>
          <a:ln w="12700">
            <a:miter lim="400000"/>
          </a:ln>
        </p:spPr>
      </p:pic>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 name="START WITH THE TITLE"/>
          <p:cNvSpPr txBox="1">
            <a:spLocks noGrp="1"/>
          </p:cNvSpPr>
          <p:nvPr>
            <p:ph type="title" idx="4294967295"/>
          </p:nvPr>
        </p:nvSpPr>
        <p:spPr>
          <a:xfrm>
            <a:off x="17768569" y="241299"/>
            <a:ext cx="6172201" cy="787401"/>
          </a:xfrm>
          <a:prstGeom prst="rect">
            <a:avLst/>
          </a:prstGeom>
          <a:noFill/>
          <a:ln w="12700">
            <a:noFill/>
            <a:prstDash/>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rot="0" spcFirstLastPara="0" vertOverflow="overflow" horzOverflow="overflow" vert="horz" wrap="none" lIns="50800" tIns="50800" rIns="50800" bIns="50800" numCol="1" spcCol="0" rtlCol="0" fromWordArt="0" anchor="ctr" anchorCtr="0" forceAA="0" compatLnSpc="1">
            <a:prstTxWarp prst="textNoShape">
              <a:avLst/>
            </a:prstTxWarp>
            <a:spAutoFit/>
          </a:bodyPr>
          <a:lstStyle>
            <a:lvl1pPr>
              <a:defRPr sz="4500">
                <a:solidFill>
                  <a:srgbClr val="FFFFFF"/>
                </a:solidFill>
                <a:latin typeface="+mn-lt"/>
                <a:ea typeface="+mn-ea"/>
                <a:cs typeface="+mn-cs"/>
                <a:sym typeface="BrownPro-Bold"/>
              </a:defRPr>
            </a:lvl1pPr>
          </a:lstStyle>
          <a:p>
            <a:pPr marL="0" marR="0" lvl="0" indent="0" algn="ctr" defTabSz="2438338" rtl="0" eaLnBrk="1" fontAlgn="auto" latinLnBrk="0" hangingPunct="0">
              <a:lnSpc>
                <a:spcPct val="100000"/>
              </a:lnSpc>
              <a:spcBef>
                <a:spcPts val="0"/>
              </a:spcBef>
              <a:spcAft>
                <a:spcPts val="0"/>
              </a:spcAft>
              <a:buClrTx/>
              <a:buSzTx/>
              <a:buFontTx/>
              <a:buNone/>
              <a:tabLst/>
              <a:defRPr/>
            </a:pPr>
            <a:r>
              <a:rPr kumimoji="0" lang="en-US" sz="4500" b="0" i="0" u="none" strike="noStrike" kern="0" cap="none" spc="0" normalizeH="0" baseline="0" noProof="0" dirty="0">
                <a:ln>
                  <a:noFill/>
                </a:ln>
                <a:solidFill>
                  <a:srgbClr val="FFFFFF"/>
                </a:solidFill>
                <a:effectLst/>
                <a:uLnTx/>
                <a:uFillTx/>
                <a:latin typeface="+mn-lt"/>
                <a:ea typeface="+mn-ea"/>
                <a:cs typeface="+mn-cs"/>
                <a:sym typeface="BrownPro-Bold"/>
              </a:rPr>
              <a:t>START WITH THE TITLE</a:t>
            </a:r>
          </a:p>
        </p:txBody>
      </p:sp>
      <p:sp>
        <p:nvSpPr>
          <p:cNvPr id="237" name="Your title should be Heading 1. Your subtitle should be Heading 2. And so on."/>
          <p:cNvSpPr txBox="1"/>
          <p:nvPr/>
        </p:nvSpPr>
        <p:spPr>
          <a:xfrm>
            <a:off x="599288" y="1635124"/>
            <a:ext cx="20830973" cy="2311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defTabSz="825500">
              <a:spcBef>
                <a:spcPts val="1200"/>
              </a:spcBef>
              <a:defRPr sz="7200">
                <a:solidFill>
                  <a:srgbClr val="000000"/>
                </a:solidFill>
                <a:latin typeface="+mn-lt"/>
                <a:ea typeface="+mn-ea"/>
                <a:cs typeface="+mn-cs"/>
                <a:sym typeface="BrownPro-Bold"/>
              </a:defRPr>
            </a:lvl1pPr>
          </a:lstStyle>
          <a:p>
            <a:r>
              <a:t>Your title should be Heading 1. Your subtitle should be Heading 2. And so on.</a:t>
            </a:r>
          </a:p>
        </p:txBody>
      </p:sp>
      <p:pic>
        <p:nvPicPr>
          <p:cNvPr id="238" name="styles-pane.jpg" descr="Screenshot of an open Word document with the Styles pane open."/>
          <p:cNvPicPr>
            <a:picLocks noChangeAspect="1"/>
          </p:cNvPicPr>
          <p:nvPr/>
        </p:nvPicPr>
        <p:blipFill>
          <a:blip r:embed="rId2"/>
          <a:stretch>
            <a:fillRect/>
          </a:stretch>
        </p:blipFill>
        <p:spPr>
          <a:xfrm>
            <a:off x="2136930" y="4552950"/>
            <a:ext cx="20110140" cy="8946878"/>
          </a:xfrm>
          <a:prstGeom prst="rect">
            <a:avLst/>
          </a:prstGeom>
          <a:ln w="12700">
            <a:miter lim="400000"/>
          </a:ln>
        </p:spPr>
      </p:pic>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 name="BUILD AN OUTLINE"/>
          <p:cNvSpPr txBox="1">
            <a:spLocks noGrp="1"/>
          </p:cNvSpPr>
          <p:nvPr>
            <p:ph type="title" idx="4294967295"/>
          </p:nvPr>
        </p:nvSpPr>
        <p:spPr>
          <a:xfrm>
            <a:off x="18596292" y="241299"/>
            <a:ext cx="5354956" cy="787401"/>
          </a:xfrm>
          <a:prstGeom prst="rect">
            <a:avLst/>
          </a:prstGeom>
          <a:noFill/>
          <a:ln w="12700">
            <a:noFill/>
            <a:prstDash/>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rot="0" spcFirstLastPara="0" vertOverflow="overflow" horzOverflow="overflow" vert="horz" wrap="none" lIns="50800" tIns="50800" rIns="50800" bIns="50800" numCol="1" spcCol="0" rtlCol="0" fromWordArt="0" anchor="ctr" anchorCtr="0" forceAA="0" compatLnSpc="1">
            <a:prstTxWarp prst="textNoShape">
              <a:avLst/>
            </a:prstTxWarp>
            <a:spAutoFit/>
          </a:bodyPr>
          <a:lstStyle>
            <a:lvl1pPr>
              <a:defRPr sz="4500">
                <a:solidFill>
                  <a:srgbClr val="FFFFFF"/>
                </a:solidFill>
                <a:latin typeface="+mn-lt"/>
                <a:ea typeface="+mn-ea"/>
                <a:cs typeface="+mn-cs"/>
                <a:sym typeface="BrownPro-Bold"/>
              </a:defRPr>
            </a:lvl1pPr>
          </a:lstStyle>
          <a:p>
            <a:pPr marL="0" marR="0" lvl="0" indent="0" algn="ctr" defTabSz="2438338" rtl="0" eaLnBrk="1" fontAlgn="auto" latinLnBrk="0" hangingPunct="0">
              <a:lnSpc>
                <a:spcPct val="100000"/>
              </a:lnSpc>
              <a:spcBef>
                <a:spcPts val="0"/>
              </a:spcBef>
              <a:spcAft>
                <a:spcPts val="0"/>
              </a:spcAft>
              <a:buClrTx/>
              <a:buSzTx/>
              <a:buFontTx/>
              <a:buNone/>
              <a:tabLst/>
              <a:defRPr/>
            </a:pPr>
            <a:r>
              <a:rPr kumimoji="0" lang="en-US" sz="4500" b="0" i="0" u="none" strike="noStrike" kern="0" cap="none" spc="0" normalizeH="0" baseline="0" noProof="0" dirty="0">
                <a:ln>
                  <a:noFill/>
                </a:ln>
                <a:solidFill>
                  <a:srgbClr val="FFFFFF"/>
                </a:solidFill>
                <a:effectLst/>
                <a:uLnTx/>
                <a:uFillTx/>
                <a:latin typeface="+mn-lt"/>
                <a:ea typeface="+mn-ea"/>
                <a:cs typeface="+mn-cs"/>
                <a:sym typeface="BrownPro-Bold"/>
              </a:rPr>
              <a:t>BUILD AN OUTLINE</a:t>
            </a:r>
          </a:p>
        </p:txBody>
      </p:sp>
      <p:sp>
        <p:nvSpPr>
          <p:cNvPr id="241" name="You’re using Headings to create an outline of your document."/>
          <p:cNvSpPr txBox="1"/>
          <p:nvPr/>
        </p:nvSpPr>
        <p:spPr>
          <a:xfrm>
            <a:off x="599288" y="1635124"/>
            <a:ext cx="20830973" cy="2311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defTabSz="825500">
              <a:spcBef>
                <a:spcPts val="1200"/>
              </a:spcBef>
              <a:defRPr sz="7200">
                <a:solidFill>
                  <a:srgbClr val="000000"/>
                </a:solidFill>
                <a:latin typeface="+mn-lt"/>
                <a:ea typeface="+mn-ea"/>
                <a:cs typeface="+mn-cs"/>
                <a:sym typeface="BrownPro-Bold"/>
              </a:defRPr>
            </a:lvl1pPr>
          </a:lstStyle>
          <a:p>
            <a:r>
              <a:t>You’re using Headings to create an outline of your document.</a:t>
            </a:r>
          </a:p>
        </p:txBody>
      </p:sp>
      <p:sp>
        <p:nvSpPr>
          <p:cNvPr id="243" name="Heading 1"/>
          <p:cNvSpPr txBox="1"/>
          <p:nvPr/>
        </p:nvSpPr>
        <p:spPr>
          <a:xfrm>
            <a:off x="1018388" y="5153025"/>
            <a:ext cx="5839541" cy="12065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defTabSz="825500">
              <a:spcBef>
                <a:spcPts val="1200"/>
              </a:spcBef>
              <a:defRPr sz="7200">
                <a:solidFill>
                  <a:srgbClr val="000000"/>
                </a:solidFill>
                <a:latin typeface="+mn-lt"/>
                <a:ea typeface="+mn-ea"/>
                <a:cs typeface="+mn-cs"/>
                <a:sym typeface="BrownPro-Bold"/>
              </a:defRPr>
            </a:lvl1pPr>
          </a:lstStyle>
          <a:p>
            <a:r>
              <a:t>Heading 1</a:t>
            </a:r>
          </a:p>
        </p:txBody>
      </p:sp>
      <p:pic>
        <p:nvPicPr>
          <p:cNvPr id="242" name="Screenshot of a Word document showing the title of the piece, the byline, and the first chapter heading, followed by a snippet of the story text." descr="Screenshot of a Word document showing the title of the piece, the byline, and the first chapter heading, followed by a snippet of the story text."/>
          <p:cNvPicPr>
            <a:picLocks noChangeAspect="1"/>
          </p:cNvPicPr>
          <p:nvPr/>
        </p:nvPicPr>
        <p:blipFill>
          <a:blip r:embed="rId2"/>
          <a:stretch>
            <a:fillRect/>
          </a:stretch>
        </p:blipFill>
        <p:spPr>
          <a:xfrm>
            <a:off x="6385779" y="3698701"/>
            <a:ext cx="30156982" cy="11316048"/>
          </a:xfrm>
          <a:prstGeom prst="rect">
            <a:avLst/>
          </a:prstGeom>
          <a:ln w="12700">
            <a:miter lim="400000"/>
          </a:ln>
        </p:spPr>
      </p:pic>
      <p:sp>
        <p:nvSpPr>
          <p:cNvPr id="244" name="Heading 2"/>
          <p:cNvSpPr txBox="1"/>
          <p:nvPr/>
        </p:nvSpPr>
        <p:spPr>
          <a:xfrm>
            <a:off x="1018388" y="6607175"/>
            <a:ext cx="5839541" cy="12065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defTabSz="825500">
              <a:spcBef>
                <a:spcPts val="1200"/>
              </a:spcBef>
              <a:defRPr sz="7200">
                <a:solidFill>
                  <a:srgbClr val="000000"/>
                </a:solidFill>
                <a:latin typeface="+mn-lt"/>
                <a:ea typeface="+mn-ea"/>
                <a:cs typeface="+mn-cs"/>
                <a:sym typeface="BrownPro-Bold"/>
              </a:defRPr>
            </a:lvl1pPr>
          </a:lstStyle>
          <a:p>
            <a:r>
              <a:t>Heading 2</a:t>
            </a:r>
          </a:p>
        </p:txBody>
      </p:sp>
      <p:sp>
        <p:nvSpPr>
          <p:cNvPr id="247" name="Line">
            <a:extLst>
              <a:ext uri="{C183D7F6-B498-43B3-948B-1728B52AA6E4}">
                <adec:decorative xmlns:adec="http://schemas.microsoft.com/office/drawing/2017/decorative" val="1"/>
              </a:ext>
            </a:extLst>
          </p:cNvPr>
          <p:cNvSpPr/>
          <p:nvPr/>
        </p:nvSpPr>
        <p:spPr>
          <a:xfrm>
            <a:off x="5705042" y="7291817"/>
            <a:ext cx="2356573" cy="1"/>
          </a:xfrm>
          <a:prstGeom prst="line">
            <a:avLst/>
          </a:prstGeom>
          <a:ln w="165100">
            <a:solidFill>
              <a:schemeClr val="accent5"/>
            </a:solidFill>
            <a:miter lim="400000"/>
            <a:tailEnd type="triangle"/>
          </a:ln>
        </p:spPr>
        <p:txBody>
          <a:bodyPr lIns="50800" tIns="50800" rIns="50800" bIns="50800" anchor="ctr"/>
          <a:lstStyle/>
          <a:p>
            <a:endParaRPr/>
          </a:p>
        </p:txBody>
      </p:sp>
      <p:sp>
        <p:nvSpPr>
          <p:cNvPr id="245" name="Heading 3"/>
          <p:cNvSpPr txBox="1"/>
          <p:nvPr/>
        </p:nvSpPr>
        <p:spPr>
          <a:xfrm>
            <a:off x="1018388" y="8173309"/>
            <a:ext cx="5839541" cy="12065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defTabSz="825500">
              <a:spcBef>
                <a:spcPts val="1200"/>
              </a:spcBef>
              <a:defRPr sz="7200">
                <a:solidFill>
                  <a:srgbClr val="000000"/>
                </a:solidFill>
                <a:latin typeface="+mn-lt"/>
                <a:ea typeface="+mn-ea"/>
                <a:cs typeface="+mn-cs"/>
                <a:sym typeface="BrownPro-Bold"/>
              </a:defRPr>
            </a:lvl1pPr>
          </a:lstStyle>
          <a:p>
            <a:r>
              <a:t>Heading 3</a:t>
            </a:r>
          </a:p>
        </p:txBody>
      </p:sp>
      <p:sp>
        <p:nvSpPr>
          <p:cNvPr id="248" name="Line">
            <a:extLst>
              <a:ext uri="{C183D7F6-B498-43B3-948B-1728B52AA6E4}">
                <adec:decorative xmlns:adec="http://schemas.microsoft.com/office/drawing/2017/decorative" val="1"/>
              </a:ext>
            </a:extLst>
          </p:cNvPr>
          <p:cNvSpPr/>
          <p:nvPr/>
        </p:nvSpPr>
        <p:spPr>
          <a:xfrm>
            <a:off x="5755842" y="8827359"/>
            <a:ext cx="2356573" cy="1"/>
          </a:xfrm>
          <a:prstGeom prst="line">
            <a:avLst/>
          </a:prstGeom>
          <a:ln w="165100">
            <a:solidFill>
              <a:schemeClr val="accent5"/>
            </a:solidFill>
            <a:miter lim="400000"/>
            <a:tailEnd type="triangle"/>
          </a:ln>
        </p:spPr>
        <p:txBody>
          <a:bodyPr lIns="50800" tIns="50800" rIns="50800" bIns="50800" anchor="ctr"/>
          <a:lstStyle/>
          <a:p>
            <a:endParaRPr/>
          </a:p>
        </p:txBody>
      </p:sp>
      <p:sp>
        <p:nvSpPr>
          <p:cNvPr id="249" name="Line">
            <a:extLst>
              <a:ext uri="{C183D7F6-B498-43B3-948B-1728B52AA6E4}">
                <adec:decorative xmlns:adec="http://schemas.microsoft.com/office/drawing/2017/decorative" val="1"/>
              </a:ext>
            </a:extLst>
          </p:cNvPr>
          <p:cNvSpPr/>
          <p:nvPr/>
        </p:nvSpPr>
        <p:spPr>
          <a:xfrm>
            <a:off x="5679642" y="11784144"/>
            <a:ext cx="2356573" cy="1"/>
          </a:xfrm>
          <a:prstGeom prst="line">
            <a:avLst/>
          </a:prstGeom>
          <a:ln w="165100">
            <a:solidFill>
              <a:schemeClr val="accent5"/>
            </a:solidFill>
            <a:miter lim="400000"/>
            <a:tailEnd type="triangle"/>
          </a:ln>
        </p:spPr>
        <p:txBody>
          <a:bodyPr lIns="50800" tIns="50800" rIns="50800" bIns="50800" anchor="ctr"/>
          <a:lstStyle/>
          <a:p>
            <a:endParaRPr/>
          </a:p>
        </p:txBody>
      </p:sp>
      <p:sp>
        <p:nvSpPr>
          <p:cNvPr id="250" name="Normal"/>
          <p:cNvSpPr txBox="1"/>
          <p:nvPr/>
        </p:nvSpPr>
        <p:spPr>
          <a:xfrm>
            <a:off x="2144381" y="11093264"/>
            <a:ext cx="3636862" cy="12065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defTabSz="825500">
              <a:spcBef>
                <a:spcPts val="1200"/>
              </a:spcBef>
              <a:defRPr sz="7200">
                <a:solidFill>
                  <a:srgbClr val="000000"/>
                </a:solidFill>
                <a:latin typeface="+mn-lt"/>
                <a:ea typeface="+mn-ea"/>
                <a:cs typeface="+mn-cs"/>
                <a:sym typeface="BrownPro-Bold"/>
              </a:defRPr>
            </a:lvl1pPr>
          </a:lstStyle>
          <a:p>
            <a:r>
              <a:t>Normal</a:t>
            </a:r>
          </a:p>
        </p:txBody>
      </p:sp>
      <p:sp>
        <p:nvSpPr>
          <p:cNvPr id="246" name="Line">
            <a:extLst>
              <a:ext uri="{C183D7F6-B498-43B3-948B-1728B52AA6E4}">
                <adec:decorative xmlns:adec="http://schemas.microsoft.com/office/drawing/2017/decorative" val="1"/>
              </a:ext>
            </a:extLst>
          </p:cNvPr>
          <p:cNvSpPr/>
          <p:nvPr/>
        </p:nvSpPr>
        <p:spPr>
          <a:xfrm>
            <a:off x="5705042" y="5768975"/>
            <a:ext cx="2356573" cy="1"/>
          </a:xfrm>
          <a:prstGeom prst="line">
            <a:avLst/>
          </a:prstGeom>
          <a:ln w="165100">
            <a:solidFill>
              <a:schemeClr val="accent5"/>
            </a:solidFill>
            <a:miter lim="400000"/>
            <a:tailEnd type="triangle"/>
          </a:ln>
        </p:spPr>
        <p:txBody>
          <a:bodyPr lIns="50800" tIns="50800" rIns="50800" bIns="50800" anchor="ctr"/>
          <a:lstStyle/>
          <a:p>
            <a:endParaRP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 name="Contents:"/>
          <p:cNvSpPr txBox="1">
            <a:spLocks noGrp="1"/>
          </p:cNvSpPr>
          <p:nvPr>
            <p:ph type="title" idx="4294967295"/>
          </p:nvPr>
        </p:nvSpPr>
        <p:spPr>
          <a:xfrm>
            <a:off x="439051" y="1971741"/>
            <a:ext cx="6761074" cy="1765301"/>
          </a:xfrm>
          <a:prstGeom prst="rect">
            <a:avLst/>
          </a:prstGeom>
          <a:noFill/>
          <a:ln w="12700">
            <a:noFill/>
            <a:prstDash/>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rot="0" spcFirstLastPara="0" vertOverflow="overflow" horzOverflow="overflow" vert="horz" wrap="none" lIns="50800" tIns="50800" rIns="50800" bIns="50800" numCol="1" spcCol="0" rtlCol="0" fromWordArt="0" anchor="ctr" anchorCtr="0" forceAA="0" compatLnSpc="1">
            <a:prstTxWarp prst="textNoShape">
              <a:avLst/>
            </a:prstTxWarp>
            <a:spAutoFit/>
          </a:bodyPr>
          <a:lstStyle>
            <a:lvl1pPr algn="l" defTabSz="825500">
              <a:spcBef>
                <a:spcPts val="1200"/>
              </a:spcBef>
              <a:defRPr sz="10800">
                <a:solidFill>
                  <a:srgbClr val="000000"/>
                </a:solidFill>
                <a:latin typeface="+mn-lt"/>
                <a:ea typeface="+mn-ea"/>
                <a:cs typeface="+mn-cs"/>
                <a:sym typeface="BrownPro-Bold"/>
              </a:defRPr>
            </a:lvl1pPr>
          </a:lstStyle>
          <a:p>
            <a:pPr marL="0" marR="0" lvl="0" indent="0" algn="l" defTabSz="825500" rtl="0" eaLnBrk="1" fontAlgn="auto" latinLnBrk="0" hangingPunct="0">
              <a:lnSpc>
                <a:spcPct val="100000"/>
              </a:lnSpc>
              <a:spcBef>
                <a:spcPts val="1200"/>
              </a:spcBef>
              <a:spcAft>
                <a:spcPts val="0"/>
              </a:spcAft>
              <a:buClrTx/>
              <a:buSzTx/>
              <a:buFontTx/>
              <a:buNone/>
              <a:tabLst/>
              <a:defRPr/>
            </a:pPr>
            <a:r>
              <a:rPr kumimoji="0" lang="en-US" sz="10800" b="0" i="0" u="none" strike="noStrike" kern="0" cap="none" spc="0" normalizeH="0" baseline="0" noProof="0" dirty="0">
                <a:ln>
                  <a:noFill/>
                </a:ln>
                <a:solidFill>
                  <a:srgbClr val="000000"/>
                </a:solidFill>
                <a:effectLst/>
                <a:uLnTx/>
                <a:uFillTx/>
                <a:latin typeface="+mn-lt"/>
                <a:ea typeface="+mn-ea"/>
                <a:cs typeface="+mn-cs"/>
                <a:sym typeface="BrownPro-Bold"/>
              </a:rPr>
              <a:t>Contents:</a:t>
            </a:r>
          </a:p>
        </p:txBody>
      </p:sp>
      <p:sp>
        <p:nvSpPr>
          <p:cNvPr id="161" name="What Word Can (And Cannot) Do…"/>
          <p:cNvSpPr txBox="1"/>
          <p:nvPr/>
        </p:nvSpPr>
        <p:spPr>
          <a:xfrm>
            <a:off x="3270302" y="4425949"/>
            <a:ext cx="8645377" cy="5930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marL="569843" indent="-569843" algn="l" defTabSz="825500">
              <a:spcBef>
                <a:spcPts val="1200"/>
              </a:spcBef>
              <a:buSzPct val="71000"/>
              <a:buChar char="•"/>
              <a:defRPr sz="7200">
                <a:solidFill>
                  <a:srgbClr val="000000"/>
                </a:solidFill>
                <a:latin typeface="+mn-lt"/>
                <a:ea typeface="+mn-ea"/>
                <a:cs typeface="+mn-cs"/>
                <a:sym typeface="BrownPro-Bold"/>
              </a:defRPr>
            </a:pPr>
            <a:r>
              <a:rPr dirty="0"/>
              <a:t>What Word Can (And Cannot) Do</a:t>
            </a:r>
          </a:p>
          <a:p>
            <a:pPr marL="569843" indent="-569843" algn="l" defTabSz="825500">
              <a:spcBef>
                <a:spcPts val="1200"/>
              </a:spcBef>
              <a:buSzPct val="71000"/>
              <a:buChar char="•"/>
              <a:defRPr sz="7200">
                <a:solidFill>
                  <a:srgbClr val="000000"/>
                </a:solidFill>
                <a:latin typeface="+mn-lt"/>
                <a:ea typeface="+mn-ea"/>
                <a:cs typeface="+mn-cs"/>
                <a:sym typeface="BrownPro-Bold"/>
              </a:defRPr>
            </a:pPr>
            <a:r>
              <a:rPr dirty="0"/>
              <a:t>Automated Testing</a:t>
            </a:r>
          </a:p>
          <a:p>
            <a:pPr marL="569843" indent="-569843" algn="l" defTabSz="825500">
              <a:spcBef>
                <a:spcPts val="1200"/>
              </a:spcBef>
              <a:buSzPct val="71000"/>
              <a:buChar char="•"/>
              <a:defRPr sz="7200">
                <a:solidFill>
                  <a:srgbClr val="000000"/>
                </a:solidFill>
                <a:latin typeface="+mn-lt"/>
                <a:ea typeface="+mn-ea"/>
                <a:cs typeface="+mn-cs"/>
                <a:sym typeface="BrownPro-Bold"/>
              </a:defRPr>
            </a:pPr>
            <a:r>
              <a:rPr dirty="0"/>
              <a:t>Manual Testing</a:t>
            </a:r>
          </a:p>
        </p:txBody>
      </p:sp>
      <p:sp>
        <p:nvSpPr>
          <p:cNvPr id="160" name="Advanced Accessible Word Features (That We’re Not Covering Today)"/>
          <p:cNvSpPr txBox="1"/>
          <p:nvPr/>
        </p:nvSpPr>
        <p:spPr>
          <a:xfrm>
            <a:off x="13608102" y="4425949"/>
            <a:ext cx="8645377" cy="5626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marL="569843" indent="-569843" algn="l" defTabSz="825500">
              <a:spcBef>
                <a:spcPts val="1200"/>
              </a:spcBef>
              <a:buSzPct val="71000"/>
              <a:buChar char="•"/>
              <a:defRPr sz="7200">
                <a:solidFill>
                  <a:srgbClr val="000000"/>
                </a:solidFill>
                <a:latin typeface="+mn-lt"/>
                <a:ea typeface="+mn-ea"/>
                <a:cs typeface="+mn-cs"/>
                <a:sym typeface="BrownPro-Bold"/>
              </a:defRPr>
            </a:lvl1pPr>
          </a:lstStyle>
          <a:p>
            <a:r>
              <a:t>Advanced Accessible Word Features (That We’re Not Covering Today)</a:t>
            </a:r>
          </a:p>
        </p:txBody>
      </p:sp>
      <p:sp>
        <p:nvSpPr>
          <p:cNvPr id="158" name="go.uvm.edu/accessibility"/>
          <p:cNvSpPr txBox="1"/>
          <p:nvPr/>
        </p:nvSpPr>
        <p:spPr>
          <a:xfrm>
            <a:off x="16776382" y="241299"/>
            <a:ext cx="7138036" cy="787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500">
                <a:solidFill>
                  <a:srgbClr val="FFFFFF"/>
                </a:solidFill>
                <a:latin typeface="+mn-lt"/>
                <a:ea typeface="+mn-ea"/>
                <a:cs typeface="+mn-cs"/>
                <a:sym typeface="BrownPro-Bold"/>
              </a:defRPr>
            </a:lvl1pPr>
          </a:lstStyle>
          <a:p>
            <a:r>
              <a:t>go.uvm.edu/accessibility</a:t>
            </a: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 name="AUTOMATED TESTING: SPECIFY A LANGUAGE"/>
          <p:cNvSpPr txBox="1">
            <a:spLocks noGrp="1"/>
          </p:cNvSpPr>
          <p:nvPr>
            <p:ph type="title" idx="4294967295"/>
          </p:nvPr>
        </p:nvSpPr>
        <p:spPr>
          <a:xfrm>
            <a:off x="11536997" y="241299"/>
            <a:ext cx="12361546" cy="787401"/>
          </a:xfrm>
          <a:prstGeom prst="rect">
            <a:avLst/>
          </a:prstGeom>
          <a:noFill/>
          <a:ln w="12700">
            <a:noFill/>
            <a:prstDash/>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rot="0" spcFirstLastPara="0" vertOverflow="overflow" horzOverflow="overflow" vert="horz" wrap="none" lIns="50800" tIns="50800" rIns="50800" bIns="50800" numCol="1" spcCol="0" rtlCol="0" fromWordArt="0" anchor="ctr" anchorCtr="0" forceAA="0" compatLnSpc="1">
            <a:prstTxWarp prst="textNoShape">
              <a:avLst/>
            </a:prstTxWarp>
            <a:spAutoFit/>
          </a:bodyPr>
          <a:lstStyle>
            <a:lvl1pPr>
              <a:defRPr sz="4500">
                <a:solidFill>
                  <a:srgbClr val="FFFFFF"/>
                </a:solidFill>
                <a:latin typeface="+mn-lt"/>
                <a:ea typeface="+mn-ea"/>
                <a:cs typeface="+mn-cs"/>
                <a:sym typeface="BrownPro-Bold"/>
              </a:defRPr>
            </a:lvl1pPr>
          </a:lstStyle>
          <a:p>
            <a:pPr marL="0" marR="0" lvl="0" indent="0" algn="ctr" defTabSz="2438338" rtl="0" eaLnBrk="1" fontAlgn="auto" latinLnBrk="0" hangingPunct="0">
              <a:lnSpc>
                <a:spcPct val="100000"/>
              </a:lnSpc>
              <a:spcBef>
                <a:spcPts val="0"/>
              </a:spcBef>
              <a:spcAft>
                <a:spcPts val="0"/>
              </a:spcAft>
              <a:buClrTx/>
              <a:buSzTx/>
              <a:buFontTx/>
              <a:buNone/>
              <a:tabLst/>
              <a:defRPr/>
            </a:pPr>
            <a:r>
              <a:rPr kumimoji="0" lang="en-US" sz="4500" b="0" i="0" u="none" strike="noStrike" kern="0" cap="none" spc="0" normalizeH="0" baseline="0" noProof="0" dirty="0">
                <a:ln>
                  <a:noFill/>
                </a:ln>
                <a:solidFill>
                  <a:srgbClr val="FFFFFF"/>
                </a:solidFill>
                <a:effectLst/>
                <a:uLnTx/>
                <a:uFillTx/>
                <a:latin typeface="+mn-lt"/>
                <a:ea typeface="+mn-ea"/>
                <a:cs typeface="+mn-cs"/>
                <a:sym typeface="BrownPro-Bold"/>
              </a:rPr>
              <a:t>AUTOMATED TESTING: SPECIFY A LANGUAGE</a:t>
            </a:r>
          </a:p>
        </p:txBody>
      </p:sp>
      <p:sp>
        <p:nvSpPr>
          <p:cNvPr id="253" name="Go to the Review ribbon, and choose Language."/>
          <p:cNvSpPr txBox="1">
            <a:spLocks/>
          </p:cNvSpPr>
          <p:nvPr/>
        </p:nvSpPr>
        <p:spPr>
          <a:xfrm>
            <a:off x="269089" y="1628774"/>
            <a:ext cx="23845823" cy="1206501"/>
          </a:xfrm>
          <a:prstGeom prst="rect">
            <a:avLst/>
          </a:prstGeom>
          <a:noFill/>
          <a:ln w="12700">
            <a:noFill/>
            <a:prstDash/>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rot="0" spcFirstLastPara="0" vertOverflow="overflow" horzOverflow="overflow" vert="horz" wrap="square" lIns="50800" tIns="50800" rIns="50800" bIns="50800" numCol="1" spcCol="0" rtlCol="0" fromWordArt="0" anchor="ctr" anchorCtr="0" forceAA="0" compatLnSpc="1">
            <a:prstTxWarp prst="textNoShape">
              <a:avLst/>
            </a:prstTxWarp>
            <a:spAutoFit/>
          </a:bodyPr>
          <a:lstStyle>
            <a:lvl1pPr algn="l" defTabSz="825500">
              <a:spcBef>
                <a:spcPts val="1200"/>
              </a:spcBef>
              <a:defRPr sz="7200">
                <a:solidFill>
                  <a:srgbClr val="000000"/>
                </a:solidFill>
                <a:latin typeface="+mn-lt"/>
                <a:ea typeface="+mn-ea"/>
                <a:cs typeface="+mn-cs"/>
                <a:sym typeface="BrownPro-Bold"/>
              </a:defRPr>
            </a:lvl1pPr>
          </a:lstStyle>
          <a:p>
            <a:pPr marL="0" marR="0" lvl="0" indent="0" algn="l" defTabSz="825500" rtl="0" eaLnBrk="1" fontAlgn="auto" latinLnBrk="0" hangingPunct="0">
              <a:lnSpc>
                <a:spcPct val="100000"/>
              </a:lnSpc>
              <a:spcBef>
                <a:spcPts val="1200"/>
              </a:spcBef>
              <a:spcAft>
                <a:spcPts val="0"/>
              </a:spcAft>
              <a:buClrTx/>
              <a:buSzTx/>
              <a:buFontTx/>
              <a:buNone/>
              <a:tabLst/>
              <a:defRPr/>
            </a:pPr>
            <a:r>
              <a:rPr kumimoji="0" lang="en-US" sz="7200" b="0" i="0" u="none" strike="noStrike" kern="0" cap="none" spc="0" normalizeH="0" baseline="0" noProof="0" dirty="0">
                <a:ln>
                  <a:noFill/>
                </a:ln>
                <a:solidFill>
                  <a:srgbClr val="000000"/>
                </a:solidFill>
                <a:effectLst/>
                <a:uLnTx/>
                <a:uFillTx/>
                <a:latin typeface="+mn-lt"/>
                <a:ea typeface="+mn-ea"/>
                <a:cs typeface="+mn-cs"/>
                <a:sym typeface="BrownPro-Bold"/>
              </a:rPr>
              <a:t>Go to the Review ribbon, and choose Language.</a:t>
            </a:r>
          </a:p>
        </p:txBody>
      </p:sp>
      <p:pic>
        <p:nvPicPr>
          <p:cNvPr id="254" name="LANGUAGE.jpg" descr="Screenshot of a Microsoft Word document, showing the Review ribbon. The Language function is circled in hot pink."/>
          <p:cNvPicPr>
            <a:picLocks noChangeAspect="1"/>
          </p:cNvPicPr>
          <p:nvPr/>
        </p:nvPicPr>
        <p:blipFill>
          <a:blip r:embed="rId2"/>
          <a:stretch>
            <a:fillRect/>
          </a:stretch>
        </p:blipFill>
        <p:spPr>
          <a:xfrm>
            <a:off x="2063750" y="3194049"/>
            <a:ext cx="19597877" cy="10227580"/>
          </a:xfrm>
          <a:prstGeom prst="rect">
            <a:avLst/>
          </a:prstGeom>
          <a:ln w="12700">
            <a:miter lim="400000"/>
          </a:ln>
        </p:spPr>
      </p:pic>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 name="AUTOMATED TESTING: CHECK YOUR LANGUAGE"/>
          <p:cNvSpPr txBox="1">
            <a:spLocks noGrp="1"/>
          </p:cNvSpPr>
          <p:nvPr>
            <p:ph type="title" idx="4294967295"/>
          </p:nvPr>
        </p:nvSpPr>
        <p:spPr>
          <a:xfrm>
            <a:off x="10767527" y="241299"/>
            <a:ext cx="13347384" cy="787401"/>
          </a:xfrm>
          <a:prstGeom prst="rect">
            <a:avLst/>
          </a:prstGeom>
          <a:noFill/>
          <a:ln w="12700">
            <a:noFill/>
            <a:prstDash/>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rot="0" spcFirstLastPara="0" vertOverflow="overflow" horzOverflow="overflow" vert="horz" wrap="none" lIns="50800" tIns="50800" rIns="50800" bIns="50800" numCol="1" spcCol="0" rtlCol="0" fromWordArt="0" anchor="ctr" anchorCtr="0" forceAA="0" compatLnSpc="1">
            <a:prstTxWarp prst="textNoShape">
              <a:avLst/>
            </a:prstTxWarp>
            <a:spAutoFit/>
          </a:bodyPr>
          <a:lstStyle>
            <a:lvl1pPr>
              <a:defRPr sz="4500">
                <a:solidFill>
                  <a:srgbClr val="FFFFFF"/>
                </a:solidFill>
                <a:latin typeface="+mn-lt"/>
                <a:ea typeface="+mn-ea"/>
                <a:cs typeface="+mn-cs"/>
                <a:sym typeface="BrownPro-Bold"/>
              </a:defRPr>
            </a:lvl1pPr>
          </a:lstStyle>
          <a:p>
            <a:pPr marL="0" marR="0" lvl="0" indent="0" algn="ctr" defTabSz="2438338" rtl="0" eaLnBrk="1" fontAlgn="auto" latinLnBrk="0" hangingPunct="0">
              <a:lnSpc>
                <a:spcPct val="100000"/>
              </a:lnSpc>
              <a:spcBef>
                <a:spcPts val="0"/>
              </a:spcBef>
              <a:spcAft>
                <a:spcPts val="0"/>
              </a:spcAft>
              <a:buClrTx/>
              <a:buSzTx/>
              <a:buFontTx/>
              <a:buNone/>
              <a:tabLst/>
              <a:defRPr/>
            </a:pPr>
            <a:r>
              <a:rPr kumimoji="0" lang="en-US" sz="4500" b="0" i="0" u="none" strike="noStrike" kern="0" cap="none" spc="0" normalizeH="0" baseline="0" noProof="0" dirty="0">
                <a:ln>
                  <a:noFill/>
                </a:ln>
                <a:solidFill>
                  <a:srgbClr val="FFFFFF"/>
                </a:solidFill>
                <a:effectLst/>
                <a:uLnTx/>
                <a:uFillTx/>
                <a:latin typeface="+mn-lt"/>
                <a:ea typeface="+mn-ea"/>
                <a:cs typeface="+mn-cs"/>
                <a:sym typeface="BrownPro-Bold"/>
              </a:rPr>
              <a:t>AUTOMATED TESTING: CHECK YOUR LANGUAGE</a:t>
            </a:r>
          </a:p>
        </p:txBody>
      </p:sp>
      <p:sp>
        <p:nvSpPr>
          <p:cNvPr id="257" name="Word should automatically detect the language of your document, but just doublecheck."/>
          <p:cNvSpPr txBox="1"/>
          <p:nvPr/>
        </p:nvSpPr>
        <p:spPr>
          <a:xfrm>
            <a:off x="2148697" y="3775074"/>
            <a:ext cx="8618831" cy="6731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defTabSz="825500">
              <a:spcBef>
                <a:spcPts val="1200"/>
              </a:spcBef>
              <a:defRPr sz="7200">
                <a:solidFill>
                  <a:srgbClr val="000000"/>
                </a:solidFill>
                <a:latin typeface="+mn-lt"/>
                <a:ea typeface="+mn-ea"/>
                <a:cs typeface="+mn-cs"/>
                <a:sym typeface="BrownPro-Bold"/>
              </a:defRPr>
            </a:lvl1pPr>
          </a:lstStyle>
          <a:p>
            <a:r>
              <a:t>Word should automatically detect the language of your document, but just doublecheck.</a:t>
            </a:r>
          </a:p>
        </p:txBody>
      </p:sp>
      <p:pic>
        <p:nvPicPr>
          <p:cNvPr id="258" name="DETECT-LANGUAGE.jpg" descr="Screenshot of the Select Language box. Of the many language options shown, English is highlighted. At the bottom, &quot;Detect language automatically&quot; is checked, and circled in hot pink."/>
          <p:cNvPicPr>
            <a:picLocks noChangeAspect="1"/>
          </p:cNvPicPr>
          <p:nvPr/>
        </p:nvPicPr>
        <p:blipFill>
          <a:blip r:embed="rId2"/>
          <a:stretch>
            <a:fillRect/>
          </a:stretch>
        </p:blipFill>
        <p:spPr>
          <a:xfrm>
            <a:off x="12973102" y="1454113"/>
            <a:ext cx="6740284" cy="11372924"/>
          </a:xfrm>
          <a:prstGeom prst="rect">
            <a:avLst/>
          </a:prstGeom>
          <a:ln w="12700">
            <a:miter lim="400000"/>
          </a:ln>
        </p:spPr>
      </p:pic>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 name="MANUAL ACCESSIBILITY TESTING"/>
          <p:cNvSpPr txBox="1">
            <a:spLocks noGrp="1"/>
          </p:cNvSpPr>
          <p:nvPr>
            <p:ph type="title" idx="4294967295"/>
          </p:nvPr>
        </p:nvSpPr>
        <p:spPr>
          <a:xfrm>
            <a:off x="14936007" y="241299"/>
            <a:ext cx="9103996" cy="787401"/>
          </a:xfrm>
          <a:prstGeom prst="rect">
            <a:avLst/>
          </a:prstGeom>
          <a:noFill/>
          <a:ln w="12700">
            <a:noFill/>
            <a:prstDash/>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rot="0" spcFirstLastPara="0" vertOverflow="overflow" horzOverflow="overflow" vert="horz" wrap="none" lIns="50800" tIns="50800" rIns="50800" bIns="50800" numCol="1" spcCol="0" rtlCol="0" fromWordArt="0" anchor="ctr" anchorCtr="0" forceAA="0" compatLnSpc="1">
            <a:prstTxWarp prst="textNoShape">
              <a:avLst/>
            </a:prstTxWarp>
            <a:spAutoFit/>
          </a:bodyPr>
          <a:lstStyle>
            <a:lvl1pPr>
              <a:defRPr sz="4500">
                <a:solidFill>
                  <a:srgbClr val="FFFFFF"/>
                </a:solidFill>
                <a:latin typeface="+mn-lt"/>
                <a:ea typeface="+mn-ea"/>
                <a:cs typeface="+mn-cs"/>
                <a:sym typeface="BrownPro-Bold"/>
              </a:defRPr>
            </a:lvl1pPr>
          </a:lstStyle>
          <a:p>
            <a:pPr marL="0" marR="0" lvl="0" indent="0" algn="ctr" defTabSz="2438338" rtl="0" eaLnBrk="1" fontAlgn="auto" latinLnBrk="0" hangingPunct="0">
              <a:lnSpc>
                <a:spcPct val="100000"/>
              </a:lnSpc>
              <a:spcBef>
                <a:spcPts val="0"/>
              </a:spcBef>
              <a:spcAft>
                <a:spcPts val="0"/>
              </a:spcAft>
              <a:buClrTx/>
              <a:buSzTx/>
              <a:buFontTx/>
              <a:buNone/>
              <a:tabLst/>
              <a:defRPr/>
            </a:pPr>
            <a:r>
              <a:rPr kumimoji="0" lang="en-US" sz="4500" b="0" i="0" u="none" strike="noStrike" kern="0" cap="none" spc="0" normalizeH="0" baseline="0" noProof="0" dirty="0">
                <a:ln>
                  <a:noFill/>
                </a:ln>
                <a:solidFill>
                  <a:srgbClr val="FFFFFF"/>
                </a:solidFill>
                <a:effectLst/>
                <a:uLnTx/>
                <a:uFillTx/>
                <a:latin typeface="+mn-lt"/>
                <a:ea typeface="+mn-ea"/>
                <a:cs typeface="+mn-cs"/>
                <a:sym typeface="BrownPro-Bold"/>
              </a:rPr>
              <a:t>MANUAL ACCESSIBILITY TESTING</a:t>
            </a:r>
          </a:p>
        </p:txBody>
      </p:sp>
      <p:sp>
        <p:nvSpPr>
          <p:cNvPr id="261" name="You also need to do some manual accessibility testing."/>
          <p:cNvSpPr txBox="1"/>
          <p:nvPr/>
        </p:nvSpPr>
        <p:spPr>
          <a:xfrm>
            <a:off x="17252417" y="3905249"/>
            <a:ext cx="5867582" cy="6731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defTabSz="825500">
              <a:spcBef>
                <a:spcPts val="1200"/>
              </a:spcBef>
              <a:defRPr sz="7200">
                <a:solidFill>
                  <a:srgbClr val="000000"/>
                </a:solidFill>
                <a:latin typeface="+mn-lt"/>
                <a:ea typeface="+mn-ea"/>
                <a:cs typeface="+mn-cs"/>
                <a:sym typeface="BrownPro-Bold"/>
              </a:defRPr>
            </a:lvl1pPr>
          </a:lstStyle>
          <a:p>
            <a:r>
              <a:t>You also need to do some manual accessibility testing.</a:t>
            </a:r>
          </a:p>
        </p:txBody>
      </p:sp>
      <p:grpSp>
        <p:nvGrpSpPr>
          <p:cNvPr id="264" name="Group" descr="A two cell table. The left cell is labeled &quot;Automated&quot;, and shows Clippy, the Word mascot. The right cell is labeled &quot;Manual&quot;, and includes the text: font size, family and style; text alignment, color contrast, links format, readable file name, updated Properties data."/>
          <p:cNvGrpSpPr/>
          <p:nvPr/>
        </p:nvGrpSpPr>
        <p:grpSpPr>
          <a:xfrm>
            <a:off x="411111" y="3271763"/>
            <a:ext cx="14547244" cy="8734031"/>
            <a:chOff x="26913" y="26913"/>
            <a:chExt cx="14547242" cy="8734030"/>
          </a:xfrm>
        </p:grpSpPr>
        <p:graphicFrame>
          <p:nvGraphicFramePr>
            <p:cNvPr id="262" name="Table 1"/>
            <p:cNvGraphicFramePr/>
            <p:nvPr/>
          </p:nvGraphicFramePr>
          <p:xfrm>
            <a:off x="26913" y="26913"/>
            <a:ext cx="14547242" cy="8734030"/>
          </p:xfrm>
          <a:graphic>
            <a:graphicData uri="http://schemas.openxmlformats.org/drawingml/2006/table">
              <a:tbl>
                <a:tblPr firstRow="1" firstCol="1">
                  <a:tableStyleId>{4C3C2611-4C71-4FC5-86AE-919BDF0F9419}</a:tableStyleId>
                </a:tblPr>
                <a:tblGrid>
                  <a:gridCol w="6273019">
                    <a:extLst>
                      <a:ext uri="{9D8B030D-6E8A-4147-A177-3AD203B41FA5}">
                        <a16:colId xmlns:a16="http://schemas.microsoft.com/office/drawing/2014/main" val="20000"/>
                      </a:ext>
                    </a:extLst>
                  </a:gridCol>
                  <a:gridCol w="8274225">
                    <a:extLst>
                      <a:ext uri="{9D8B030D-6E8A-4147-A177-3AD203B41FA5}">
                        <a16:colId xmlns:a16="http://schemas.microsoft.com/office/drawing/2014/main" val="20001"/>
                      </a:ext>
                    </a:extLst>
                  </a:gridCol>
                </a:tblGrid>
                <a:tr h="1900005">
                  <a:tc>
                    <a:txBody>
                      <a:bodyPr/>
                      <a:lstStyle/>
                      <a:p>
                        <a:pPr defTabSz="914400">
                          <a:tabLst>
                            <a:tab pos="1663700" algn="l"/>
                          </a:tabLst>
                          <a:defRPr sz="1800" b="0">
                            <a:solidFill>
                              <a:srgbClr val="000000"/>
                            </a:solidFill>
                          </a:defRPr>
                        </a:pPr>
                        <a:r>
                          <a:rPr sz="5000">
                            <a:solidFill>
                              <a:srgbClr val="FFFFFF"/>
                            </a:solidFill>
                            <a:sym typeface="BrownPro-Bold"/>
                          </a:rPr>
                          <a:t>AUTOMATED</a:t>
                        </a:r>
                      </a:p>
                    </a:txBody>
                    <a:tcPr marL="50800" marR="50800" marT="50800" marB="50800" anchor="ctr" horzOverflow="overflow">
                      <a:solidFill>
                        <a:schemeClr val="accent6">
                          <a:satOff val="-16844"/>
                          <a:lumOff val="-30747"/>
                        </a:schemeClr>
                      </a:solidFill>
                    </a:tcPr>
                  </a:tc>
                  <a:tc>
                    <a:txBody>
                      <a:bodyPr/>
                      <a:lstStyle/>
                      <a:p>
                        <a:pPr defTabSz="914400">
                          <a:tabLst>
                            <a:tab pos="1663700" algn="l"/>
                          </a:tabLst>
                          <a:defRPr sz="1800" b="0">
                            <a:solidFill>
                              <a:srgbClr val="000000"/>
                            </a:solidFill>
                          </a:defRPr>
                        </a:pPr>
                        <a:r>
                          <a:rPr sz="5000">
                            <a:sym typeface="BrownPro-Bold"/>
                          </a:rPr>
                          <a:t>MANUAL</a:t>
                        </a:r>
                      </a:p>
                    </a:txBody>
                    <a:tcPr marL="50800" marR="50800" marT="50800" marB="50800" anchor="ctr" horzOverflow="overflow">
                      <a:solidFill>
                        <a:schemeClr val="accent5">
                          <a:hueOff val="-152895"/>
                          <a:lumOff val="12368"/>
                        </a:schemeClr>
                      </a:solidFill>
                    </a:tcPr>
                  </a:tc>
                  <a:extLst>
                    <a:ext uri="{0D108BD9-81ED-4DB2-BD59-A6C34878D82A}">
                      <a16:rowId xmlns:a16="http://schemas.microsoft.com/office/drawing/2014/main" val="10000"/>
                    </a:ext>
                  </a:extLst>
                </a:tr>
                <a:tr h="6834026">
                  <a:tc>
                    <a:txBody>
                      <a:bodyPr/>
                      <a:lstStyle/>
                      <a:p>
                        <a:pPr indent="749300" algn="l" defTabSz="825500">
                          <a:defRPr sz="5000" b="0">
                            <a:solidFill>
                              <a:srgbClr val="000000"/>
                            </a:solidFill>
                            <a:sym typeface="BrownPro-Bold"/>
                          </a:defRPr>
                        </a:pPr>
                        <a:endParaRPr/>
                      </a:p>
                    </a:txBody>
                    <a:tcPr marL="50800" marR="50800" marT="50800" marB="50800" anchor="ctr" horzOverflow="overflow">
                      <a:solidFill>
                        <a:srgbClr val="FFFFFF"/>
                      </a:solidFill>
                    </a:tcPr>
                  </a:tc>
                  <a:tc>
                    <a:txBody>
                      <a:bodyPr/>
                      <a:lstStyle/>
                      <a:p>
                        <a:pPr marL="1451988" lvl="2" indent="-537588" algn="l" defTabSz="825500">
                          <a:buSzPct val="71000"/>
                          <a:buChar char="•"/>
                          <a:defRPr sz="5000">
                            <a:latin typeface="+mn-lt"/>
                            <a:ea typeface="+mn-ea"/>
                            <a:cs typeface="+mn-cs"/>
                            <a:sym typeface="BrownPro-Bold"/>
                          </a:defRPr>
                        </a:pPr>
                        <a:r>
                          <a:rPr dirty="0"/>
                          <a:t>Font size, family, and style</a:t>
                        </a:r>
                      </a:p>
                      <a:p>
                        <a:pPr marL="1451988" lvl="2" indent="-537588" algn="l" defTabSz="825500">
                          <a:buSzPct val="71000"/>
                          <a:buChar char="•"/>
                          <a:defRPr sz="5000">
                            <a:latin typeface="+mn-lt"/>
                            <a:ea typeface="+mn-ea"/>
                            <a:cs typeface="+mn-cs"/>
                            <a:sym typeface="BrownPro-Bold"/>
                          </a:defRPr>
                        </a:pPr>
                        <a:r>
                          <a:rPr dirty="0"/>
                          <a:t>Text alignment</a:t>
                        </a:r>
                      </a:p>
                      <a:p>
                        <a:pPr marL="1451988" lvl="2" indent="-537588" algn="l" defTabSz="825500">
                          <a:buSzPct val="71000"/>
                          <a:buChar char="•"/>
                          <a:defRPr sz="5000">
                            <a:latin typeface="+mn-lt"/>
                            <a:ea typeface="+mn-ea"/>
                            <a:cs typeface="+mn-cs"/>
                            <a:sym typeface="BrownPro-Bold"/>
                          </a:defRPr>
                        </a:pPr>
                        <a:r>
                          <a:rPr dirty="0"/>
                          <a:t>Color contrast</a:t>
                        </a:r>
                      </a:p>
                      <a:p>
                        <a:pPr marL="1451988" lvl="2" indent="-537588" algn="l" defTabSz="825500">
                          <a:buSzPct val="71000"/>
                          <a:buChar char="•"/>
                          <a:defRPr sz="5000">
                            <a:latin typeface="+mn-lt"/>
                            <a:ea typeface="+mn-ea"/>
                            <a:cs typeface="+mn-cs"/>
                            <a:sym typeface="BrownPro-Bold"/>
                          </a:defRPr>
                        </a:pPr>
                        <a:r>
                          <a:rPr dirty="0"/>
                          <a:t>Links format</a:t>
                        </a:r>
                      </a:p>
                      <a:p>
                        <a:pPr marL="1451988" lvl="2" indent="-537588" algn="l" defTabSz="825500">
                          <a:buSzPct val="71000"/>
                          <a:buChar char="•"/>
                          <a:defRPr sz="5000">
                            <a:latin typeface="+mn-lt"/>
                            <a:ea typeface="+mn-ea"/>
                            <a:cs typeface="+mn-cs"/>
                            <a:sym typeface="BrownPro-Bold"/>
                          </a:defRPr>
                        </a:pPr>
                        <a:r>
                          <a:rPr dirty="0"/>
                          <a:t>Readable file name</a:t>
                        </a:r>
                      </a:p>
                      <a:p>
                        <a:pPr marL="1451988" lvl="2" indent="-537588" algn="l" defTabSz="825500">
                          <a:buSzPct val="71000"/>
                          <a:buChar char="•"/>
                          <a:defRPr sz="5000">
                            <a:latin typeface="+mn-lt"/>
                            <a:ea typeface="+mn-ea"/>
                            <a:cs typeface="+mn-cs"/>
                            <a:sym typeface="BrownPro-Bold"/>
                          </a:defRPr>
                        </a:pPr>
                        <a:r>
                          <a:rPr dirty="0"/>
                          <a:t>Updated Properties data</a:t>
                        </a:r>
                      </a:p>
                    </a:txBody>
                    <a:tcPr marL="50800" marR="50800" marT="50800" marB="50800" anchor="ctr" horzOverflow="overflow">
                      <a:solidFill>
                        <a:srgbClr val="FFFFFF"/>
                      </a:solidFill>
                    </a:tcPr>
                  </a:tc>
                  <a:extLst>
                    <a:ext uri="{0D108BD9-81ED-4DB2-BD59-A6C34878D82A}">
                      <a16:rowId xmlns:a16="http://schemas.microsoft.com/office/drawing/2014/main" val="10001"/>
                    </a:ext>
                  </a:extLst>
                </a:tr>
              </a:tbl>
            </a:graphicData>
          </a:graphic>
        </p:graphicFrame>
        <p:pic>
          <p:nvPicPr>
            <p:cNvPr id="263" name="skinny-clippy.jpg" descr="skinny-clippy.jpg"/>
            <p:cNvPicPr>
              <a:picLocks noChangeAspect="1"/>
            </p:cNvPicPr>
            <p:nvPr/>
          </p:nvPicPr>
          <p:blipFill>
            <a:blip r:embed="rId2"/>
            <a:stretch>
              <a:fillRect/>
            </a:stretch>
          </p:blipFill>
          <p:spPr>
            <a:xfrm>
              <a:off x="100559" y="3156087"/>
              <a:ext cx="6118005" cy="5587218"/>
            </a:xfrm>
            <a:prstGeom prst="rect">
              <a:avLst/>
            </a:prstGeom>
            <a:ln w="12700" cap="flat">
              <a:noFill/>
              <a:miter lim="400000"/>
            </a:ln>
            <a:effectLst/>
          </p:spPr>
        </p:pic>
      </p:grpSp>
      <p:sp>
        <p:nvSpPr>
          <p:cNvPr id="265" name="Arrow 10">
            <a:extLst>
              <a:ext uri="{C183D7F6-B498-43B3-948B-1728B52AA6E4}">
                <adec:decorative xmlns:adec="http://schemas.microsoft.com/office/drawing/2017/decorative" val="1"/>
              </a:ext>
            </a:extLst>
          </p:cNvPr>
          <p:cNvSpPr/>
          <p:nvPr/>
        </p:nvSpPr>
        <p:spPr>
          <a:xfrm flipH="1">
            <a:off x="13716000" y="6537409"/>
            <a:ext cx="2897215" cy="2356019"/>
          </a:xfrm>
          <a:custGeom>
            <a:avLst/>
            <a:gdLst/>
            <a:ahLst/>
            <a:cxnLst>
              <a:cxn ang="0">
                <a:pos x="wd2" y="hd2"/>
              </a:cxn>
              <a:cxn ang="5400000">
                <a:pos x="wd2" y="hd2"/>
              </a:cxn>
              <a:cxn ang="10800000">
                <a:pos x="wd2" y="hd2"/>
              </a:cxn>
              <a:cxn ang="16200000">
                <a:pos x="wd2" y="hd2"/>
              </a:cxn>
            </a:cxnLst>
            <a:rect l="0" t="0" r="r" b="b"/>
            <a:pathLst>
              <a:path w="21600" h="21600" extrusionOk="0">
                <a:moveTo>
                  <a:pt x="9745" y="0"/>
                </a:moveTo>
                <a:lnTo>
                  <a:pt x="7428" y="3887"/>
                </a:lnTo>
                <a:lnTo>
                  <a:pt x="12357" y="8319"/>
                </a:lnTo>
                <a:lnTo>
                  <a:pt x="0" y="8319"/>
                </a:lnTo>
                <a:lnTo>
                  <a:pt x="0" y="13287"/>
                </a:lnTo>
                <a:lnTo>
                  <a:pt x="12286" y="13287"/>
                </a:lnTo>
                <a:lnTo>
                  <a:pt x="7418" y="17725"/>
                </a:lnTo>
                <a:lnTo>
                  <a:pt x="9755" y="21600"/>
                </a:lnTo>
                <a:lnTo>
                  <a:pt x="21600" y="10803"/>
                </a:lnTo>
                <a:lnTo>
                  <a:pt x="9745" y="0"/>
                </a:lnTo>
                <a:close/>
              </a:path>
            </a:pathLst>
          </a:custGeom>
          <a:solidFill>
            <a:schemeClr val="accent4">
              <a:hueOff val="-476017"/>
              <a:lumOff val="-10042"/>
            </a:schemeClr>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 name="MANUAL TESTING: FONT SIZE, FAMILY, AND STYLE"/>
          <p:cNvSpPr txBox="1">
            <a:spLocks noGrp="1"/>
          </p:cNvSpPr>
          <p:nvPr>
            <p:ph type="title" idx="4294967295"/>
          </p:nvPr>
        </p:nvSpPr>
        <p:spPr>
          <a:xfrm>
            <a:off x="10408760" y="241299"/>
            <a:ext cx="13655994" cy="787401"/>
          </a:xfrm>
          <a:prstGeom prst="rect">
            <a:avLst/>
          </a:prstGeom>
          <a:noFill/>
          <a:ln w="12700">
            <a:noFill/>
            <a:prstDash/>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rot="0" spcFirstLastPara="0" vertOverflow="overflow" horzOverflow="overflow" vert="horz" wrap="none" lIns="50800" tIns="50800" rIns="50800" bIns="50800" numCol="1" spcCol="0" rtlCol="0" fromWordArt="0" anchor="ctr" anchorCtr="0" forceAA="0" compatLnSpc="1">
            <a:prstTxWarp prst="textNoShape">
              <a:avLst/>
            </a:prstTxWarp>
            <a:spAutoFit/>
          </a:bodyPr>
          <a:lstStyle>
            <a:lvl1pPr>
              <a:defRPr sz="4500">
                <a:solidFill>
                  <a:srgbClr val="FFFFFF"/>
                </a:solidFill>
                <a:latin typeface="+mn-lt"/>
                <a:ea typeface="+mn-ea"/>
                <a:cs typeface="+mn-cs"/>
                <a:sym typeface="BrownPro-Bold"/>
              </a:defRPr>
            </a:lvl1pPr>
          </a:lstStyle>
          <a:p>
            <a:pPr marL="0" marR="0" lvl="0" indent="0" algn="ctr" defTabSz="2438338" rtl="0" eaLnBrk="1" fontAlgn="auto" latinLnBrk="0" hangingPunct="0">
              <a:lnSpc>
                <a:spcPct val="100000"/>
              </a:lnSpc>
              <a:spcBef>
                <a:spcPts val="0"/>
              </a:spcBef>
              <a:spcAft>
                <a:spcPts val="0"/>
              </a:spcAft>
              <a:buClrTx/>
              <a:buSzTx/>
              <a:buFontTx/>
              <a:buNone/>
              <a:tabLst/>
              <a:defRPr/>
            </a:pPr>
            <a:r>
              <a:rPr kumimoji="0" lang="en-US" sz="4500" b="0" i="0" u="none" strike="noStrike" kern="0" cap="none" spc="0" normalizeH="0" baseline="0" noProof="0" dirty="0">
                <a:ln>
                  <a:noFill/>
                </a:ln>
                <a:solidFill>
                  <a:srgbClr val="FFFFFF"/>
                </a:solidFill>
                <a:effectLst/>
                <a:uLnTx/>
                <a:uFillTx/>
                <a:latin typeface="+mn-lt"/>
                <a:ea typeface="+mn-ea"/>
                <a:cs typeface="+mn-cs"/>
                <a:sym typeface="BrownPro-Bold"/>
              </a:rPr>
              <a:t>MANUAL TESTING: FONT SIZE, FAMILY, AND STYLE</a:t>
            </a:r>
          </a:p>
        </p:txBody>
      </p:sp>
      <p:sp>
        <p:nvSpPr>
          <p:cNvPr id="268" name="Check your minimum font size on the body text and headings.…"/>
          <p:cNvSpPr txBox="1"/>
          <p:nvPr/>
        </p:nvSpPr>
        <p:spPr>
          <a:xfrm>
            <a:off x="696537" y="2146299"/>
            <a:ext cx="10607710" cy="10033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marL="395724" indent="-395724" algn="l" defTabSz="825500">
              <a:spcBef>
                <a:spcPts val="5400"/>
              </a:spcBef>
              <a:buSzPct val="71000"/>
              <a:buChar char="•"/>
              <a:defRPr sz="7500">
                <a:solidFill>
                  <a:srgbClr val="000000"/>
                </a:solidFill>
                <a:latin typeface="+mn-lt"/>
                <a:ea typeface="+mn-ea"/>
                <a:cs typeface="+mn-cs"/>
                <a:sym typeface="BrownPro-Bold"/>
              </a:defRPr>
            </a:pPr>
            <a:r>
              <a:t>Check your minimum font size on the body text and headings.</a:t>
            </a:r>
          </a:p>
          <a:p>
            <a:pPr marL="395724" indent="-395724" algn="l" defTabSz="825500">
              <a:spcBef>
                <a:spcPts val="5400"/>
              </a:spcBef>
              <a:buSzPct val="71000"/>
              <a:buChar char="•"/>
              <a:defRPr sz="7500">
                <a:solidFill>
                  <a:srgbClr val="000000"/>
                </a:solidFill>
                <a:latin typeface="+mn-lt"/>
                <a:ea typeface="+mn-ea"/>
                <a:cs typeface="+mn-cs"/>
                <a:sym typeface="BrownPro-Bold"/>
              </a:defRPr>
            </a:pPr>
            <a:r>
              <a:t>Choose a readable font family for the type and length of text you’re working with.</a:t>
            </a:r>
          </a:p>
        </p:txBody>
      </p:sp>
      <p:sp>
        <p:nvSpPr>
          <p:cNvPr id="269" name="Think about how much of your text is italicized, bolded, or in ALL CAPS — and why."/>
          <p:cNvSpPr txBox="1"/>
          <p:nvPr/>
        </p:nvSpPr>
        <p:spPr>
          <a:xfrm>
            <a:off x="11939501" y="4908549"/>
            <a:ext cx="11601655" cy="4724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marL="395724" indent="-395724" algn="l" defTabSz="825500">
              <a:spcBef>
                <a:spcPts val="5400"/>
              </a:spcBef>
              <a:buSzPct val="71000"/>
              <a:buChar char="•"/>
              <a:defRPr sz="7500">
                <a:solidFill>
                  <a:srgbClr val="000000"/>
                </a:solidFill>
                <a:latin typeface="+mn-lt"/>
                <a:ea typeface="+mn-ea"/>
                <a:cs typeface="+mn-cs"/>
                <a:sym typeface="BrownPro-Bold"/>
              </a:defRPr>
            </a:lvl1pPr>
          </a:lstStyle>
          <a:p>
            <a:r>
              <a:t>Think about how much of your text is italicized, bolded, or in ALL CAPS — and why.</a:t>
            </a:r>
          </a:p>
        </p:txBody>
      </p:sp>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 name="MANUAL TESTING: TEXT ALIGNMENT"/>
          <p:cNvSpPr txBox="1">
            <a:spLocks noGrp="1"/>
          </p:cNvSpPr>
          <p:nvPr>
            <p:ph type="title" idx="4294967295"/>
          </p:nvPr>
        </p:nvSpPr>
        <p:spPr>
          <a:xfrm>
            <a:off x="13756639" y="241299"/>
            <a:ext cx="10109836" cy="787401"/>
          </a:xfrm>
          <a:prstGeom prst="rect">
            <a:avLst/>
          </a:prstGeom>
          <a:noFill/>
          <a:ln w="12700">
            <a:noFill/>
            <a:prstDash/>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rot="0" spcFirstLastPara="0" vertOverflow="overflow" horzOverflow="overflow" vert="horz" wrap="none" lIns="50800" tIns="50800" rIns="50800" bIns="50800" numCol="1" spcCol="0" rtlCol="0" fromWordArt="0" anchor="ctr" anchorCtr="0" forceAA="0" compatLnSpc="1">
            <a:prstTxWarp prst="textNoShape">
              <a:avLst/>
            </a:prstTxWarp>
            <a:spAutoFit/>
          </a:bodyPr>
          <a:lstStyle>
            <a:lvl1pPr>
              <a:defRPr sz="4500">
                <a:solidFill>
                  <a:srgbClr val="FFFFFF"/>
                </a:solidFill>
                <a:latin typeface="+mn-lt"/>
                <a:ea typeface="+mn-ea"/>
                <a:cs typeface="+mn-cs"/>
                <a:sym typeface="BrownPro-Bold"/>
              </a:defRPr>
            </a:lvl1pPr>
          </a:lstStyle>
          <a:p>
            <a:pPr marL="0" marR="0" lvl="0" indent="0" algn="ctr" defTabSz="2438338" rtl="0" eaLnBrk="1" fontAlgn="auto" latinLnBrk="0" hangingPunct="0">
              <a:lnSpc>
                <a:spcPct val="100000"/>
              </a:lnSpc>
              <a:spcBef>
                <a:spcPts val="0"/>
              </a:spcBef>
              <a:spcAft>
                <a:spcPts val="0"/>
              </a:spcAft>
              <a:buClrTx/>
              <a:buSzTx/>
              <a:buFontTx/>
              <a:buNone/>
              <a:tabLst/>
              <a:defRPr/>
            </a:pPr>
            <a:r>
              <a:rPr kumimoji="0" lang="en-US" sz="4500" b="0" i="0" u="none" strike="noStrike" kern="0" cap="none" spc="0" normalizeH="0" baseline="0" noProof="0" dirty="0">
                <a:ln>
                  <a:noFill/>
                </a:ln>
                <a:solidFill>
                  <a:srgbClr val="FFFFFF"/>
                </a:solidFill>
                <a:effectLst/>
                <a:uLnTx/>
                <a:uFillTx/>
                <a:latin typeface="+mn-lt"/>
                <a:ea typeface="+mn-ea"/>
                <a:cs typeface="+mn-cs"/>
                <a:sym typeface="BrownPro-Bold"/>
              </a:rPr>
              <a:t>MANUAL TESTING: TEXT ALIGNMENT</a:t>
            </a:r>
          </a:p>
        </p:txBody>
      </p:sp>
      <p:sp>
        <p:nvSpPr>
          <p:cNvPr id="272" name="Left-justify your text. If you choose to justify text on both sides, have a good reason for it, or better yet, test its readability with some users."/>
          <p:cNvSpPr txBox="1"/>
          <p:nvPr/>
        </p:nvSpPr>
        <p:spPr>
          <a:xfrm>
            <a:off x="6162572" y="3175000"/>
            <a:ext cx="11601656" cy="81915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marL="395724" indent="-395724" algn="l" defTabSz="825500">
              <a:spcBef>
                <a:spcPts val="5400"/>
              </a:spcBef>
              <a:buSzPct val="71000"/>
              <a:buChar char="•"/>
              <a:defRPr sz="7500">
                <a:solidFill>
                  <a:srgbClr val="000000"/>
                </a:solidFill>
                <a:latin typeface="+mn-lt"/>
                <a:ea typeface="+mn-ea"/>
                <a:cs typeface="+mn-cs"/>
                <a:sym typeface="BrownPro-Bold"/>
              </a:defRPr>
            </a:lvl1pPr>
          </a:lstStyle>
          <a:p>
            <a:r>
              <a:t>Left-justify your text. If you choose to justify text on both sides, have a good reason for it, or better yet, test its readability with some users.</a:t>
            </a:r>
          </a:p>
        </p:txBody>
      </p:sp>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 name="MANUAL TESTING: COLOR CONTRAST"/>
          <p:cNvSpPr txBox="1">
            <a:spLocks noGrp="1"/>
          </p:cNvSpPr>
          <p:nvPr>
            <p:ph type="title" idx="4294967295"/>
          </p:nvPr>
        </p:nvSpPr>
        <p:spPr>
          <a:xfrm>
            <a:off x="13550899" y="241299"/>
            <a:ext cx="10521316" cy="787401"/>
          </a:xfrm>
          <a:prstGeom prst="rect">
            <a:avLst/>
          </a:prstGeom>
          <a:noFill/>
          <a:ln w="12700">
            <a:noFill/>
            <a:prstDash/>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rot="0" spcFirstLastPara="0" vertOverflow="overflow" horzOverflow="overflow" vert="horz" wrap="none" lIns="50800" tIns="50800" rIns="50800" bIns="50800" numCol="1" spcCol="0" rtlCol="0" fromWordArt="0" anchor="ctr" anchorCtr="0" forceAA="0" compatLnSpc="1">
            <a:prstTxWarp prst="textNoShape">
              <a:avLst/>
            </a:prstTxWarp>
            <a:spAutoFit/>
          </a:bodyPr>
          <a:lstStyle>
            <a:lvl1pPr>
              <a:defRPr sz="4500">
                <a:solidFill>
                  <a:srgbClr val="FFFFFF"/>
                </a:solidFill>
                <a:latin typeface="+mn-lt"/>
                <a:ea typeface="+mn-ea"/>
                <a:cs typeface="+mn-cs"/>
                <a:sym typeface="BrownPro-Bold"/>
              </a:defRPr>
            </a:lvl1pPr>
          </a:lstStyle>
          <a:p>
            <a:pPr marL="0" marR="0" lvl="0" indent="0" algn="ctr" defTabSz="2438338" rtl="0" eaLnBrk="1" fontAlgn="auto" latinLnBrk="0" hangingPunct="0">
              <a:lnSpc>
                <a:spcPct val="100000"/>
              </a:lnSpc>
              <a:spcBef>
                <a:spcPts val="0"/>
              </a:spcBef>
              <a:spcAft>
                <a:spcPts val="0"/>
              </a:spcAft>
              <a:buClrTx/>
              <a:buSzTx/>
              <a:buFontTx/>
              <a:buNone/>
              <a:tabLst/>
              <a:defRPr/>
            </a:pPr>
            <a:r>
              <a:rPr kumimoji="0" lang="en-US" sz="4500" b="0" i="0" u="none" strike="noStrike" kern="0" cap="none" spc="0" normalizeH="0" baseline="0" noProof="0" dirty="0">
                <a:ln>
                  <a:noFill/>
                </a:ln>
                <a:solidFill>
                  <a:srgbClr val="FFFFFF"/>
                </a:solidFill>
                <a:effectLst/>
                <a:uLnTx/>
                <a:uFillTx/>
                <a:latin typeface="+mn-lt"/>
                <a:ea typeface="+mn-ea"/>
                <a:cs typeface="+mn-cs"/>
                <a:sym typeface="BrownPro-Bold"/>
              </a:rPr>
              <a:t>MANUAL TESTING: COLOR CONTRAST</a:t>
            </a:r>
          </a:p>
        </p:txBody>
      </p:sp>
      <p:sp>
        <p:nvSpPr>
          <p:cNvPr id="275" name="Check your color contrast throughout the document:…"/>
          <p:cNvSpPr txBox="1"/>
          <p:nvPr/>
        </p:nvSpPr>
        <p:spPr>
          <a:xfrm>
            <a:off x="406247" y="1733550"/>
            <a:ext cx="11601656" cy="10248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marL="395724" indent="-395724" algn="l" defTabSz="825500">
              <a:spcBef>
                <a:spcPts val="5400"/>
              </a:spcBef>
              <a:buSzPct val="71000"/>
              <a:buChar char="•"/>
              <a:defRPr sz="7500">
                <a:solidFill>
                  <a:srgbClr val="000000"/>
                </a:solidFill>
                <a:latin typeface="+mn-lt"/>
                <a:ea typeface="+mn-ea"/>
                <a:cs typeface="+mn-cs"/>
                <a:sym typeface="BrownPro-Bold"/>
              </a:defRPr>
            </a:pPr>
            <a:r>
              <a:t>Check your color contrast throughout the document:</a:t>
            </a:r>
          </a:p>
          <a:p>
            <a:pPr marL="1767324" lvl="1" indent="-395724" algn="l" defTabSz="825500">
              <a:spcBef>
                <a:spcPts val="5400"/>
              </a:spcBef>
              <a:buSzPct val="71000"/>
              <a:buChar char="•"/>
              <a:defRPr sz="7500">
                <a:solidFill>
                  <a:srgbClr val="000000"/>
                </a:solidFill>
                <a:latin typeface="+mn-lt"/>
                <a:ea typeface="+mn-ea"/>
                <a:cs typeface="+mn-cs"/>
                <a:sym typeface="BrownPro-Bold"/>
              </a:defRPr>
            </a:pPr>
            <a:r>
              <a:t>small text: 4.5: 1</a:t>
            </a:r>
          </a:p>
          <a:p>
            <a:pPr marL="1767324" lvl="1" indent="-395724" algn="l" defTabSz="825500">
              <a:spcBef>
                <a:spcPts val="5400"/>
              </a:spcBef>
              <a:buSzPct val="71000"/>
              <a:buChar char="•"/>
              <a:defRPr sz="7500">
                <a:solidFill>
                  <a:srgbClr val="000000"/>
                </a:solidFill>
                <a:latin typeface="+mn-lt"/>
                <a:ea typeface="+mn-ea"/>
                <a:cs typeface="+mn-cs"/>
                <a:sym typeface="BrownPro-Bold"/>
              </a:defRPr>
            </a:pPr>
            <a:r>
              <a:t>large text: 3:1</a:t>
            </a:r>
          </a:p>
          <a:p>
            <a:pPr marL="1767324" lvl="1" indent="-395724" algn="l" defTabSz="825500">
              <a:spcBef>
                <a:spcPts val="5400"/>
              </a:spcBef>
              <a:buSzPct val="71000"/>
              <a:buChar char="•"/>
              <a:defRPr sz="7500">
                <a:solidFill>
                  <a:srgbClr val="000000"/>
                </a:solidFill>
                <a:latin typeface="+mn-lt"/>
                <a:ea typeface="+mn-ea"/>
                <a:cs typeface="+mn-cs"/>
                <a:sym typeface="BrownPro-Bold"/>
              </a:defRPr>
            </a:pPr>
            <a:r>
              <a:t>icons and graphics: 3:1</a:t>
            </a:r>
          </a:p>
        </p:txBody>
      </p:sp>
      <p:grpSp>
        <p:nvGrpSpPr>
          <p:cNvPr id="278" name="Screenshot of the WebAIM Contrast Checker" descr="Screenshot of the WebAIM Color Contrast Checker webpage, leaning in at a jaunty angle."/>
          <p:cNvGrpSpPr/>
          <p:nvPr/>
        </p:nvGrpSpPr>
        <p:grpSpPr>
          <a:xfrm rot="20700000">
            <a:off x="11849772" y="2991459"/>
            <a:ext cx="14795501" cy="11341101"/>
            <a:chOff x="0" y="0"/>
            <a:chExt cx="14795500" cy="11341100"/>
          </a:xfrm>
        </p:grpSpPr>
        <p:pic>
          <p:nvPicPr>
            <p:cNvPr id="277" name="Screenshot of the WebAIM Contrast Checker" descr="Screenshot of the WebAIM Contrast Checker"/>
            <p:cNvPicPr>
              <a:picLocks noChangeAspect="1"/>
            </p:cNvPicPr>
            <p:nvPr/>
          </p:nvPicPr>
          <p:blipFill>
            <a:blip r:embed="rId2"/>
            <a:stretch>
              <a:fillRect/>
            </a:stretch>
          </p:blipFill>
          <p:spPr>
            <a:xfrm>
              <a:off x="127000" y="88900"/>
              <a:ext cx="14541500" cy="11010900"/>
            </a:xfrm>
            <a:prstGeom prst="rect">
              <a:avLst/>
            </a:prstGeom>
            <a:ln>
              <a:noFill/>
            </a:ln>
            <a:effectLst/>
          </p:spPr>
        </p:pic>
        <p:pic>
          <p:nvPicPr>
            <p:cNvPr id="276" name="Screenshot of the WebAIM Contrast Checker" descr="Screenshot of the WebAIM Contrast Checker"/>
            <p:cNvPicPr>
              <a:picLocks/>
            </p:cNvPicPr>
            <p:nvPr/>
          </p:nvPicPr>
          <p:blipFill>
            <a:blip r:embed="rId3"/>
            <a:stretch>
              <a:fillRect/>
            </a:stretch>
          </p:blipFill>
          <p:spPr>
            <a:xfrm>
              <a:off x="0" y="0"/>
              <a:ext cx="14795500" cy="11341100"/>
            </a:xfrm>
            <a:prstGeom prst="rect">
              <a:avLst/>
            </a:prstGeom>
            <a:effectLst/>
          </p:spPr>
        </p:pic>
      </p:grpSp>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 name="MANUAL TESTING: ACCESSIBLE FILE NAMES"/>
          <p:cNvSpPr txBox="1">
            <a:spLocks noGrp="1"/>
          </p:cNvSpPr>
          <p:nvPr>
            <p:ph type="title" idx="4294967295"/>
          </p:nvPr>
        </p:nvSpPr>
        <p:spPr>
          <a:xfrm>
            <a:off x="12192000" y="241299"/>
            <a:ext cx="11941493" cy="787401"/>
          </a:xfrm>
          <a:prstGeom prst="rect">
            <a:avLst/>
          </a:prstGeom>
          <a:noFill/>
          <a:ln w="12700">
            <a:noFill/>
            <a:prstDash/>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rot="0" spcFirstLastPara="0" vertOverflow="overflow" horzOverflow="overflow" vert="horz" wrap="none" lIns="50800" tIns="50800" rIns="50800" bIns="50800" numCol="1" spcCol="0" rtlCol="0" fromWordArt="0" anchor="ctr" anchorCtr="0" forceAA="0" compatLnSpc="1">
            <a:prstTxWarp prst="textNoShape">
              <a:avLst/>
            </a:prstTxWarp>
            <a:spAutoFit/>
          </a:bodyPr>
          <a:lstStyle>
            <a:lvl1pPr>
              <a:defRPr sz="4500">
                <a:solidFill>
                  <a:srgbClr val="FFFFFF"/>
                </a:solidFill>
                <a:latin typeface="+mn-lt"/>
                <a:ea typeface="+mn-ea"/>
                <a:cs typeface="+mn-cs"/>
                <a:sym typeface="BrownPro-Bold"/>
              </a:defRPr>
            </a:lvl1pPr>
          </a:lstStyle>
          <a:p>
            <a:pPr marL="0" marR="0" lvl="0" indent="0" algn="ctr" defTabSz="2438338" rtl="0" eaLnBrk="1" fontAlgn="auto" latinLnBrk="0" hangingPunct="0">
              <a:lnSpc>
                <a:spcPct val="100000"/>
              </a:lnSpc>
              <a:spcBef>
                <a:spcPts val="0"/>
              </a:spcBef>
              <a:spcAft>
                <a:spcPts val="0"/>
              </a:spcAft>
              <a:buClrTx/>
              <a:buSzTx/>
              <a:buFontTx/>
              <a:buNone/>
              <a:tabLst/>
              <a:defRPr/>
            </a:pPr>
            <a:r>
              <a:rPr kumimoji="0" lang="en-US" sz="4500" b="0" i="0" u="none" strike="noStrike" kern="0" cap="none" spc="0" normalizeH="0" baseline="0" noProof="0" dirty="0">
                <a:ln>
                  <a:noFill/>
                </a:ln>
                <a:solidFill>
                  <a:srgbClr val="FFFFFF"/>
                </a:solidFill>
                <a:effectLst/>
                <a:uLnTx/>
                <a:uFillTx/>
                <a:latin typeface="+mn-lt"/>
                <a:ea typeface="+mn-ea"/>
                <a:cs typeface="+mn-cs"/>
                <a:sym typeface="BrownPro-Bold"/>
              </a:rPr>
              <a:t>MANUAL TESTING: ACCESSIBLE FILE NAMES</a:t>
            </a:r>
          </a:p>
        </p:txBody>
      </p:sp>
      <p:sp>
        <p:nvSpPr>
          <p:cNvPr id="281" name="Don’t start or end your filename with a space, period, special character or underline.…"/>
          <p:cNvSpPr txBox="1"/>
          <p:nvPr/>
        </p:nvSpPr>
        <p:spPr>
          <a:xfrm>
            <a:off x="4633537" y="2654300"/>
            <a:ext cx="14647132" cy="8407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marL="395724" indent="-395724" algn="l" defTabSz="825500">
              <a:spcBef>
                <a:spcPts val="5400"/>
              </a:spcBef>
              <a:buSzPct val="71000"/>
              <a:buChar char="•"/>
              <a:defRPr sz="7500">
                <a:solidFill>
                  <a:srgbClr val="000000"/>
                </a:solidFill>
                <a:latin typeface="+mn-lt"/>
                <a:ea typeface="+mn-ea"/>
                <a:cs typeface="+mn-cs"/>
                <a:sym typeface="BrownPro-Bold"/>
              </a:defRPr>
            </a:pPr>
            <a:r>
              <a:t>Don’t start or end your filename with a space, period, special character or underline.</a:t>
            </a:r>
          </a:p>
          <a:p>
            <a:pPr marL="395724" indent="-395724" algn="l" defTabSz="825500">
              <a:spcBef>
                <a:spcPts val="5400"/>
              </a:spcBef>
              <a:buSzPct val="71000"/>
              <a:buChar char="•"/>
              <a:defRPr sz="7500">
                <a:solidFill>
                  <a:srgbClr val="000000"/>
                </a:solidFill>
                <a:latin typeface="+mn-lt"/>
                <a:ea typeface="+mn-ea"/>
                <a:cs typeface="+mn-cs"/>
                <a:sym typeface="BrownPro-Bold"/>
              </a:defRPr>
            </a:pPr>
            <a:r>
              <a:t>Keep your filenames to a reasonable length.</a:t>
            </a:r>
          </a:p>
          <a:p>
            <a:pPr marL="395724" indent="-395724" algn="l" defTabSz="825500">
              <a:spcBef>
                <a:spcPts val="5400"/>
              </a:spcBef>
              <a:buSzPct val="71000"/>
              <a:buChar char="•"/>
              <a:defRPr sz="7500">
                <a:solidFill>
                  <a:srgbClr val="000000"/>
                </a:solidFill>
                <a:latin typeface="+mn-lt"/>
                <a:ea typeface="+mn-ea"/>
                <a:cs typeface="+mn-cs"/>
                <a:sym typeface="BrownPro-Bold"/>
              </a:defRPr>
            </a:pPr>
            <a:r>
              <a:t>Use lowercase or Camel Case.</a:t>
            </a:r>
          </a:p>
        </p:txBody>
      </p:sp>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 name="MANUAL TESTING: MORE TIPS FOR ACCESSIBLE FILE NAMES"/>
          <p:cNvSpPr txBox="1">
            <a:spLocks noGrp="1"/>
          </p:cNvSpPr>
          <p:nvPr>
            <p:ph type="title" idx="4294967295"/>
          </p:nvPr>
        </p:nvSpPr>
        <p:spPr>
          <a:xfrm>
            <a:off x="7724298" y="241299"/>
            <a:ext cx="16304896" cy="787401"/>
          </a:xfrm>
          <a:prstGeom prst="rect">
            <a:avLst/>
          </a:prstGeom>
          <a:noFill/>
          <a:ln w="12700">
            <a:noFill/>
            <a:prstDash/>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rot="0" spcFirstLastPara="0" vertOverflow="overflow" horzOverflow="overflow" vert="horz" wrap="none" lIns="50800" tIns="50800" rIns="50800" bIns="50800" numCol="1" spcCol="0" rtlCol="0" fromWordArt="0" anchor="ctr" anchorCtr="0" forceAA="0" compatLnSpc="1">
            <a:prstTxWarp prst="textNoShape">
              <a:avLst/>
            </a:prstTxWarp>
            <a:spAutoFit/>
          </a:bodyPr>
          <a:lstStyle>
            <a:lvl1pPr>
              <a:defRPr sz="4500">
                <a:solidFill>
                  <a:srgbClr val="FFFFFF"/>
                </a:solidFill>
                <a:latin typeface="+mn-lt"/>
                <a:ea typeface="+mn-ea"/>
                <a:cs typeface="+mn-cs"/>
                <a:sym typeface="BrownPro-Bold"/>
              </a:defRPr>
            </a:lvl1pPr>
          </a:lstStyle>
          <a:p>
            <a:pPr marL="0" marR="0" lvl="0" indent="0" algn="ctr" defTabSz="2438338" rtl="0" eaLnBrk="1" fontAlgn="auto" latinLnBrk="0" hangingPunct="0">
              <a:lnSpc>
                <a:spcPct val="100000"/>
              </a:lnSpc>
              <a:spcBef>
                <a:spcPts val="0"/>
              </a:spcBef>
              <a:spcAft>
                <a:spcPts val="0"/>
              </a:spcAft>
              <a:buClrTx/>
              <a:buSzTx/>
              <a:buFontTx/>
              <a:buNone/>
              <a:tabLst/>
              <a:defRPr/>
            </a:pPr>
            <a:r>
              <a:rPr kumimoji="0" lang="en-US" sz="4500" b="0" i="0" u="none" strike="noStrike" kern="0" cap="none" spc="0" normalizeH="0" baseline="0" noProof="0" dirty="0">
                <a:ln>
                  <a:noFill/>
                </a:ln>
                <a:solidFill>
                  <a:srgbClr val="FFFFFF"/>
                </a:solidFill>
                <a:effectLst/>
                <a:uLnTx/>
                <a:uFillTx/>
                <a:latin typeface="+mn-lt"/>
                <a:ea typeface="+mn-ea"/>
                <a:cs typeface="+mn-cs"/>
                <a:sym typeface="BrownPro-Bold"/>
              </a:rPr>
              <a:t>MANUAL TESTING: MORE TIPS FOR ACCESSIBLE FILE NAMES</a:t>
            </a:r>
          </a:p>
        </p:txBody>
      </p:sp>
      <p:sp>
        <p:nvSpPr>
          <p:cNvPr id="284" name="To be accessible to screen readers, file names should not contain spaces and/or special characters.…"/>
          <p:cNvSpPr txBox="1"/>
          <p:nvPr/>
        </p:nvSpPr>
        <p:spPr>
          <a:xfrm>
            <a:off x="5649537" y="2419350"/>
            <a:ext cx="14647132" cy="8877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marL="395724" indent="-395724" algn="l" defTabSz="825500">
              <a:spcBef>
                <a:spcPts val="5400"/>
              </a:spcBef>
              <a:buSzPct val="71000"/>
              <a:buChar char="•"/>
              <a:defRPr sz="7500">
                <a:solidFill>
                  <a:srgbClr val="000000"/>
                </a:solidFill>
                <a:latin typeface="+mn-lt"/>
                <a:ea typeface="+mn-ea"/>
                <a:cs typeface="+mn-cs"/>
                <a:sym typeface="BrownPro-Bold"/>
              </a:defRPr>
            </a:pPr>
            <a:r>
              <a:t>To be accessible to screen readers, file names should not contain spaces and/or special characters.</a:t>
            </a:r>
          </a:p>
          <a:p>
            <a:pPr marL="395724" indent="-395724" algn="l" defTabSz="825500">
              <a:spcBef>
                <a:spcPts val="5400"/>
              </a:spcBef>
              <a:buSzPct val="71000"/>
              <a:buChar char="•"/>
              <a:defRPr sz="7500">
                <a:solidFill>
                  <a:srgbClr val="000000"/>
                </a:solidFill>
                <a:latin typeface="+mn-lt"/>
                <a:ea typeface="+mn-ea"/>
                <a:cs typeface="+mn-cs"/>
                <a:sym typeface="BrownPro-Bold"/>
              </a:defRPr>
            </a:pPr>
            <a:r>
              <a:t>Don’t use spaces and underscores; use hyphens instead.</a:t>
            </a:r>
          </a:p>
        </p:txBody>
      </p:sp>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 name="OH, ROSABEL."/>
          <p:cNvSpPr txBox="1">
            <a:spLocks noGrp="1"/>
          </p:cNvSpPr>
          <p:nvPr>
            <p:ph type="title" idx="4294967295"/>
          </p:nvPr>
        </p:nvSpPr>
        <p:spPr>
          <a:xfrm>
            <a:off x="19739291" y="241299"/>
            <a:ext cx="4060509" cy="787401"/>
          </a:xfrm>
          <a:prstGeom prst="rect">
            <a:avLst/>
          </a:prstGeom>
          <a:noFill/>
          <a:ln w="12700">
            <a:noFill/>
            <a:prstDash/>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rot="0" spcFirstLastPara="0" vertOverflow="overflow" horzOverflow="overflow" vert="horz" wrap="none" lIns="50800" tIns="50800" rIns="50800" bIns="50800" numCol="1" spcCol="0" rtlCol="0" fromWordArt="0" anchor="ctr" anchorCtr="0" forceAA="0" compatLnSpc="1">
            <a:prstTxWarp prst="textNoShape">
              <a:avLst/>
            </a:prstTxWarp>
            <a:spAutoFit/>
          </a:bodyPr>
          <a:lstStyle>
            <a:lvl1pPr>
              <a:defRPr sz="4500">
                <a:solidFill>
                  <a:srgbClr val="FFFFFF"/>
                </a:solidFill>
                <a:latin typeface="+mn-lt"/>
                <a:ea typeface="+mn-ea"/>
                <a:cs typeface="+mn-cs"/>
                <a:sym typeface="BrownPro-Bold"/>
              </a:defRPr>
            </a:lvl1pPr>
          </a:lstStyle>
          <a:p>
            <a:pPr marL="0" marR="0" lvl="0" indent="0" algn="ctr" defTabSz="2438338" rtl="0" eaLnBrk="1" fontAlgn="auto" latinLnBrk="0" hangingPunct="0">
              <a:lnSpc>
                <a:spcPct val="100000"/>
              </a:lnSpc>
              <a:spcBef>
                <a:spcPts val="0"/>
              </a:spcBef>
              <a:spcAft>
                <a:spcPts val="0"/>
              </a:spcAft>
              <a:buClrTx/>
              <a:buSzTx/>
              <a:buFontTx/>
              <a:buNone/>
              <a:tabLst/>
              <a:defRPr/>
            </a:pPr>
            <a:r>
              <a:rPr kumimoji="0" lang="en-US" sz="4500" b="0" i="0" u="none" strike="noStrike" kern="0" cap="none" spc="0" normalizeH="0" baseline="0" noProof="0" dirty="0">
                <a:ln>
                  <a:noFill/>
                </a:ln>
                <a:solidFill>
                  <a:srgbClr val="FFFFFF"/>
                </a:solidFill>
                <a:effectLst/>
                <a:uLnTx/>
                <a:uFillTx/>
                <a:latin typeface="+mn-lt"/>
                <a:ea typeface="+mn-ea"/>
                <a:cs typeface="+mn-cs"/>
                <a:sym typeface="BrownPro-Bold"/>
              </a:rPr>
              <a:t>OH, ROSABEL.</a:t>
            </a:r>
          </a:p>
        </p:txBody>
      </p:sp>
      <p:sp>
        <p:nvSpPr>
          <p:cNvPr id="287" name="Rosabel’s current file name: THE_TIREDNESS_OF_ROSABEL!.docx"/>
          <p:cNvSpPr txBox="1"/>
          <p:nvPr/>
        </p:nvSpPr>
        <p:spPr>
          <a:xfrm>
            <a:off x="5092161" y="3473450"/>
            <a:ext cx="14647132" cy="3568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marL="395724" indent="-395724" algn="l" defTabSz="825500">
              <a:spcBef>
                <a:spcPts val="5400"/>
              </a:spcBef>
              <a:buSzPct val="71000"/>
              <a:buChar char="•"/>
              <a:defRPr sz="7500">
                <a:solidFill>
                  <a:srgbClr val="000000"/>
                </a:solidFill>
                <a:latin typeface="+mn-lt"/>
                <a:ea typeface="+mn-ea"/>
                <a:cs typeface="+mn-cs"/>
                <a:sym typeface="BrownPro-Bold"/>
              </a:defRPr>
            </a:lvl1pPr>
          </a:lstStyle>
          <a:p>
            <a:r>
              <a:t>Rosabel’s current file name: THE_TIREDNESS_OF_ROSABEL!.docx</a:t>
            </a:r>
          </a:p>
        </p:txBody>
      </p:sp>
      <p:sp>
        <p:nvSpPr>
          <p:cNvPr id="288" name="What would you change to make the filename accessible?"/>
          <p:cNvSpPr txBox="1"/>
          <p:nvPr/>
        </p:nvSpPr>
        <p:spPr>
          <a:xfrm>
            <a:off x="4868434" y="8376509"/>
            <a:ext cx="14647132" cy="2413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defTabSz="825500">
              <a:spcBef>
                <a:spcPts val="5400"/>
              </a:spcBef>
              <a:defRPr sz="7500">
                <a:solidFill>
                  <a:srgbClr val="000000"/>
                </a:solidFill>
                <a:latin typeface="+mn-lt"/>
                <a:ea typeface="+mn-ea"/>
                <a:cs typeface="+mn-cs"/>
                <a:sym typeface="BrownPro-Bold"/>
              </a:defRPr>
            </a:lvl1pPr>
          </a:lstStyle>
          <a:p>
            <a:r>
              <a:t>What would you change to make the filename accessible?</a:t>
            </a:r>
          </a:p>
        </p:txBody>
      </p:sp>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 name="MANUAL TESTING: PROPERTIES"/>
          <p:cNvSpPr txBox="1">
            <a:spLocks noGrp="1"/>
          </p:cNvSpPr>
          <p:nvPr>
            <p:ph type="title" idx="4294967295"/>
          </p:nvPr>
        </p:nvSpPr>
        <p:spPr>
          <a:xfrm>
            <a:off x="15212170" y="241299"/>
            <a:ext cx="8606791" cy="787401"/>
          </a:xfrm>
          <a:prstGeom prst="rect">
            <a:avLst/>
          </a:prstGeom>
          <a:noFill/>
          <a:ln w="12700">
            <a:noFill/>
            <a:prstDash/>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rot="0" spcFirstLastPara="0" vertOverflow="overflow" horzOverflow="overflow" vert="horz" wrap="none" lIns="50800" tIns="50800" rIns="50800" bIns="50800" numCol="1" spcCol="0" rtlCol="0" fromWordArt="0" anchor="ctr" anchorCtr="0" forceAA="0" compatLnSpc="1">
            <a:prstTxWarp prst="textNoShape">
              <a:avLst/>
            </a:prstTxWarp>
            <a:spAutoFit/>
          </a:bodyPr>
          <a:lstStyle>
            <a:lvl1pPr>
              <a:defRPr sz="4500">
                <a:solidFill>
                  <a:srgbClr val="FFFFFF"/>
                </a:solidFill>
                <a:latin typeface="+mn-lt"/>
                <a:ea typeface="+mn-ea"/>
                <a:cs typeface="+mn-cs"/>
                <a:sym typeface="BrownPro-Bold"/>
              </a:defRPr>
            </a:lvl1pPr>
          </a:lstStyle>
          <a:p>
            <a:pPr marL="0" marR="0" lvl="0" indent="0" algn="ctr" defTabSz="2438338" rtl="0" eaLnBrk="1" fontAlgn="auto" latinLnBrk="0" hangingPunct="0">
              <a:lnSpc>
                <a:spcPct val="100000"/>
              </a:lnSpc>
              <a:spcBef>
                <a:spcPts val="0"/>
              </a:spcBef>
              <a:spcAft>
                <a:spcPts val="0"/>
              </a:spcAft>
              <a:buClrTx/>
              <a:buSzTx/>
              <a:buFontTx/>
              <a:buNone/>
              <a:tabLst/>
              <a:defRPr/>
            </a:pPr>
            <a:r>
              <a:rPr kumimoji="0" lang="en-US" sz="4500" b="0" i="0" u="none" strike="noStrike" kern="0" cap="none" spc="0" normalizeH="0" baseline="0" noProof="0" dirty="0">
                <a:ln>
                  <a:noFill/>
                </a:ln>
                <a:solidFill>
                  <a:srgbClr val="FFFFFF"/>
                </a:solidFill>
                <a:effectLst/>
                <a:uLnTx/>
                <a:uFillTx/>
                <a:latin typeface="+mn-lt"/>
                <a:ea typeface="+mn-ea"/>
                <a:cs typeface="+mn-cs"/>
                <a:sym typeface="BrownPro-Bold"/>
              </a:rPr>
              <a:t>MANUAL TESTING: PROPERTIES</a:t>
            </a:r>
          </a:p>
        </p:txBody>
      </p:sp>
      <p:sp>
        <p:nvSpPr>
          <p:cNvPr id="291" name="Open up the Properties window: File &gt; Properties……"/>
          <p:cNvSpPr txBox="1"/>
          <p:nvPr/>
        </p:nvSpPr>
        <p:spPr>
          <a:xfrm>
            <a:off x="266700" y="3575909"/>
            <a:ext cx="10609865" cy="5918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defTabSz="825500">
              <a:spcBef>
                <a:spcPts val="300"/>
              </a:spcBef>
              <a:defRPr sz="7500">
                <a:solidFill>
                  <a:srgbClr val="000000"/>
                </a:solidFill>
                <a:latin typeface="+mn-lt"/>
                <a:ea typeface="+mn-ea"/>
                <a:cs typeface="+mn-cs"/>
                <a:sym typeface="BrownPro-Bold"/>
              </a:defRPr>
            </a:pPr>
            <a:r>
              <a:t>Open up the Properties window: File &gt; Properties…</a:t>
            </a:r>
          </a:p>
          <a:p>
            <a:pPr algn="l" defTabSz="825500">
              <a:spcBef>
                <a:spcPts val="300"/>
              </a:spcBef>
              <a:defRPr sz="7500">
                <a:solidFill>
                  <a:srgbClr val="000000"/>
                </a:solidFill>
                <a:latin typeface="+mn-lt"/>
                <a:ea typeface="+mn-ea"/>
                <a:cs typeface="+mn-cs"/>
                <a:sym typeface="BrownPro-Bold"/>
              </a:defRPr>
            </a:pPr>
            <a:r>
              <a:t>and go to the Summary tab.</a:t>
            </a:r>
          </a:p>
        </p:txBody>
      </p:sp>
      <p:pic>
        <p:nvPicPr>
          <p:cNvPr id="292" name="blank-properties.jpg" descr="Screenshot of a Microsoft Word document's Properties panel. Most of the entries are blank."/>
          <p:cNvPicPr>
            <a:picLocks noChangeAspect="1"/>
          </p:cNvPicPr>
          <p:nvPr/>
        </p:nvPicPr>
        <p:blipFill>
          <a:blip r:embed="rId2"/>
          <a:stretch>
            <a:fillRect/>
          </a:stretch>
        </p:blipFill>
        <p:spPr>
          <a:xfrm>
            <a:off x="10365994" y="1550259"/>
            <a:ext cx="13729436" cy="14325190"/>
          </a:xfrm>
          <a:prstGeom prst="rect">
            <a:avLst/>
          </a:prstGeom>
          <a:ln w="12700">
            <a:miter lim="400000"/>
          </a:ln>
        </p:spPr>
      </p:pic>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 name="WHY WORD? WHYYYYY"/>
          <p:cNvSpPr txBox="1">
            <a:spLocks noGrp="1"/>
          </p:cNvSpPr>
          <p:nvPr>
            <p:ph type="title" idx="4294967295"/>
          </p:nvPr>
        </p:nvSpPr>
        <p:spPr>
          <a:xfrm>
            <a:off x="16982122" y="241299"/>
            <a:ext cx="6726556" cy="787401"/>
          </a:xfrm>
          <a:prstGeom prst="rect">
            <a:avLst/>
          </a:prstGeom>
          <a:noFill/>
          <a:ln w="12700">
            <a:noFill/>
            <a:prstDash/>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rot="0" spcFirstLastPara="0" vertOverflow="overflow" horzOverflow="overflow" vert="horz" wrap="none" lIns="50800" tIns="50800" rIns="50800" bIns="50800" numCol="1" spcCol="0" rtlCol="0" fromWordArt="0" anchor="ctr" anchorCtr="0" forceAA="0" compatLnSpc="1">
            <a:prstTxWarp prst="textNoShape">
              <a:avLst/>
            </a:prstTxWarp>
            <a:spAutoFit/>
          </a:bodyPr>
          <a:lstStyle>
            <a:lvl1pPr>
              <a:defRPr sz="4500">
                <a:solidFill>
                  <a:srgbClr val="FFFFFF"/>
                </a:solidFill>
                <a:latin typeface="+mn-lt"/>
                <a:ea typeface="+mn-ea"/>
                <a:cs typeface="+mn-cs"/>
                <a:sym typeface="BrownPro-Bold"/>
              </a:defRPr>
            </a:lvl1pPr>
          </a:lstStyle>
          <a:p>
            <a:pPr marL="0" marR="0" lvl="0" indent="0" algn="ctr" defTabSz="2438338" rtl="0" eaLnBrk="1" fontAlgn="auto" latinLnBrk="0" hangingPunct="0">
              <a:lnSpc>
                <a:spcPct val="100000"/>
              </a:lnSpc>
              <a:spcBef>
                <a:spcPts val="0"/>
              </a:spcBef>
              <a:spcAft>
                <a:spcPts val="0"/>
              </a:spcAft>
              <a:buClrTx/>
              <a:buSzTx/>
              <a:buFontTx/>
              <a:buNone/>
              <a:tabLst/>
              <a:defRPr/>
            </a:pPr>
            <a:r>
              <a:rPr kumimoji="0" lang="en-US" sz="4500" b="0" i="0" u="none" strike="noStrike" kern="0" cap="none" spc="0" normalizeH="0" baseline="0" noProof="0" dirty="0">
                <a:ln>
                  <a:noFill/>
                </a:ln>
                <a:solidFill>
                  <a:srgbClr val="FFFFFF"/>
                </a:solidFill>
                <a:effectLst/>
                <a:uLnTx/>
                <a:uFillTx/>
                <a:latin typeface="+mn-lt"/>
                <a:ea typeface="+mn-ea"/>
                <a:cs typeface="+mn-cs"/>
                <a:sym typeface="BrownPro-Bold"/>
              </a:rPr>
              <a:t>WHY WORD? WHYYYYY</a:t>
            </a:r>
          </a:p>
        </p:txBody>
      </p:sp>
      <p:pic>
        <p:nvPicPr>
          <p:cNvPr id="164" name="Screenshot of a tweet. User @gossipgrill writes, “Using Microsoft Word. Moves an image 1 mm to the left. All text and images shift. 4 new pages appear. In the distance, sirens." descr="Screenshot of a tweet. User @gossipgrill writes, “Using Microsoft Word. Moves an image 1 mm to the left. All text and images shift. 4 new pages appear. In the distance, sirens."/>
          <p:cNvPicPr>
            <a:picLocks noChangeAspect="1"/>
          </p:cNvPicPr>
          <p:nvPr/>
        </p:nvPicPr>
        <p:blipFill>
          <a:blip r:embed="rId2"/>
          <a:stretch>
            <a:fillRect/>
          </a:stretch>
        </p:blipFill>
        <p:spPr>
          <a:xfrm>
            <a:off x="4114800" y="1534025"/>
            <a:ext cx="15619666" cy="11714750"/>
          </a:xfrm>
          <a:prstGeom prst="rect">
            <a:avLst/>
          </a:prstGeom>
          <a:ln w="12700">
            <a:miter lim="400000"/>
          </a:ln>
        </p:spPr>
      </p:pic>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 name="MANUAL TESTING: PROPERTIES: WHICH FIELDS TO FILL"/>
          <p:cNvSpPr txBox="1">
            <a:spLocks noGrp="1"/>
          </p:cNvSpPr>
          <p:nvPr>
            <p:ph type="title" idx="4294967295"/>
          </p:nvPr>
        </p:nvSpPr>
        <p:spPr>
          <a:xfrm>
            <a:off x="9042119" y="241299"/>
            <a:ext cx="15053311" cy="787401"/>
          </a:xfrm>
          <a:prstGeom prst="rect">
            <a:avLst/>
          </a:prstGeom>
          <a:noFill/>
          <a:ln w="12700">
            <a:noFill/>
            <a:prstDash/>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rot="0" spcFirstLastPara="0" vertOverflow="overflow" horzOverflow="overflow" vert="horz" wrap="none" lIns="50800" tIns="50800" rIns="50800" bIns="50800" numCol="1" spcCol="0" rtlCol="0" fromWordArt="0" anchor="ctr" anchorCtr="0" forceAA="0" compatLnSpc="1">
            <a:prstTxWarp prst="textNoShape">
              <a:avLst/>
            </a:prstTxWarp>
            <a:spAutoFit/>
          </a:bodyPr>
          <a:lstStyle>
            <a:lvl1pPr>
              <a:defRPr sz="4500">
                <a:solidFill>
                  <a:srgbClr val="FFFFFF"/>
                </a:solidFill>
                <a:latin typeface="+mn-lt"/>
                <a:ea typeface="+mn-ea"/>
                <a:cs typeface="+mn-cs"/>
                <a:sym typeface="BrownPro-Bold"/>
              </a:defRPr>
            </a:lvl1pPr>
          </a:lstStyle>
          <a:p>
            <a:pPr marL="0" marR="0" lvl="0" indent="0" algn="ctr" defTabSz="2438338" rtl="0" eaLnBrk="1" fontAlgn="auto" latinLnBrk="0" hangingPunct="0">
              <a:lnSpc>
                <a:spcPct val="100000"/>
              </a:lnSpc>
              <a:spcBef>
                <a:spcPts val="0"/>
              </a:spcBef>
              <a:spcAft>
                <a:spcPts val="0"/>
              </a:spcAft>
              <a:buClrTx/>
              <a:buSzTx/>
              <a:buFontTx/>
              <a:buNone/>
              <a:tabLst/>
              <a:defRPr/>
            </a:pPr>
            <a:r>
              <a:rPr kumimoji="0" lang="en-US" sz="4500" b="0" i="0" u="none" strike="noStrike" kern="0" cap="none" spc="0" normalizeH="0" baseline="0" noProof="0" dirty="0">
                <a:ln>
                  <a:noFill/>
                </a:ln>
                <a:solidFill>
                  <a:srgbClr val="FFFFFF"/>
                </a:solidFill>
                <a:effectLst/>
                <a:uLnTx/>
                <a:uFillTx/>
                <a:latin typeface="+mn-lt"/>
                <a:ea typeface="+mn-ea"/>
                <a:cs typeface="+mn-cs"/>
                <a:sym typeface="BrownPro-Bold"/>
              </a:rPr>
              <a:t>MANUAL TESTING: PROPERTIES: WHICH FIELDS TO FILL</a:t>
            </a:r>
          </a:p>
        </p:txBody>
      </p:sp>
      <p:sp>
        <p:nvSpPr>
          <p:cNvPr id="295" name="Fill in:…"/>
          <p:cNvSpPr txBox="1">
            <a:spLocks/>
          </p:cNvSpPr>
          <p:nvPr/>
        </p:nvSpPr>
        <p:spPr>
          <a:xfrm>
            <a:off x="520700" y="3874154"/>
            <a:ext cx="10609865" cy="4838701"/>
          </a:xfrm>
          <a:prstGeom prst="rect">
            <a:avLst/>
          </a:prstGeom>
          <a:noFill/>
          <a:ln w="12700">
            <a:noFill/>
            <a:prstDash/>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rot="0" spcFirstLastPara="0" vertOverflow="overflow" horzOverflow="overflow" vert="horz" wrap="square" lIns="50800" tIns="50800" rIns="50800" bIns="50800" numCol="1" spcCol="0" rtlCol="0" fromWordArt="0" anchor="ctr" anchorCtr="0" forceAA="0" compatLnSpc="1">
            <a:prstTxWarp prst="textNoShape">
              <a:avLst/>
            </a:prstTxWarp>
            <a:spAutoFit/>
          </a:bodyPr>
          <a:lstStyle/>
          <a:p>
            <a:pPr marL="0" marR="0" lvl="0" indent="0" algn="l" defTabSz="825500" rtl="0" eaLnBrk="1" fontAlgn="auto" latinLnBrk="0" hangingPunct="0">
              <a:lnSpc>
                <a:spcPct val="100000"/>
              </a:lnSpc>
              <a:spcBef>
                <a:spcPts val="300"/>
              </a:spcBef>
              <a:spcAft>
                <a:spcPts val="0"/>
              </a:spcAft>
              <a:buClrTx/>
              <a:buSzTx/>
              <a:buFontTx/>
              <a:buNone/>
              <a:tabLst/>
              <a:defRPr sz="7500">
                <a:solidFill>
                  <a:srgbClr val="000000"/>
                </a:solidFill>
                <a:latin typeface="+mn-lt"/>
                <a:ea typeface="+mn-ea"/>
                <a:cs typeface="+mn-cs"/>
                <a:sym typeface="BrownPro-Bold"/>
              </a:defRPr>
            </a:pPr>
            <a:r>
              <a:rPr kumimoji="0" lang="en-US" sz="7500" b="0" i="0" u="none" strike="noStrike" kern="0" cap="none" spc="0" normalizeH="0" baseline="0" noProof="0" dirty="0">
                <a:ln>
                  <a:noFill/>
                </a:ln>
                <a:solidFill>
                  <a:srgbClr val="000000"/>
                </a:solidFill>
                <a:effectLst/>
                <a:uLnTx/>
                <a:uFillTx/>
                <a:latin typeface="+mn-lt"/>
                <a:ea typeface="+mn-ea"/>
                <a:cs typeface="+mn-cs"/>
                <a:sym typeface="BrownPro-Bold"/>
              </a:rPr>
              <a:t>Fill in:</a:t>
            </a:r>
          </a:p>
          <a:p>
            <a:pPr marL="1206500" marR="0" lvl="0" indent="-393700" algn="l" defTabSz="825500" rtl="0" eaLnBrk="1" fontAlgn="auto" latinLnBrk="0" hangingPunct="0">
              <a:lnSpc>
                <a:spcPct val="100000"/>
              </a:lnSpc>
              <a:spcBef>
                <a:spcPts val="300"/>
              </a:spcBef>
              <a:spcAft>
                <a:spcPts val="0"/>
              </a:spcAft>
              <a:buClrTx/>
              <a:buSzPct val="63000"/>
              <a:buFontTx/>
              <a:buChar char="•"/>
              <a:tabLst/>
              <a:defRPr sz="7500">
                <a:solidFill>
                  <a:srgbClr val="000000"/>
                </a:solidFill>
                <a:latin typeface="+mn-lt"/>
                <a:ea typeface="+mn-ea"/>
                <a:cs typeface="+mn-cs"/>
                <a:sym typeface="BrownPro-Bold"/>
              </a:defRPr>
            </a:pPr>
            <a:r>
              <a:rPr kumimoji="0" lang="en-US" sz="7500" b="0" i="0" u="none" strike="noStrike" kern="0" cap="none" spc="0" normalizeH="0" baseline="0" noProof="0" dirty="0">
                <a:ln>
                  <a:noFill/>
                </a:ln>
                <a:solidFill>
                  <a:srgbClr val="000000"/>
                </a:solidFill>
                <a:effectLst/>
                <a:uLnTx/>
                <a:uFillTx/>
                <a:latin typeface="+mn-lt"/>
                <a:ea typeface="+mn-ea"/>
                <a:cs typeface="+mn-cs"/>
                <a:sym typeface="BrownPro-Bold"/>
              </a:rPr>
              <a:t>Title</a:t>
            </a:r>
          </a:p>
          <a:p>
            <a:pPr marL="1206500" marR="0" lvl="0" indent="-393700" algn="l" defTabSz="825500" rtl="0" eaLnBrk="1" fontAlgn="auto" latinLnBrk="0" hangingPunct="0">
              <a:lnSpc>
                <a:spcPct val="100000"/>
              </a:lnSpc>
              <a:spcBef>
                <a:spcPts val="300"/>
              </a:spcBef>
              <a:spcAft>
                <a:spcPts val="0"/>
              </a:spcAft>
              <a:buClrTx/>
              <a:buSzPct val="63000"/>
              <a:buFontTx/>
              <a:buChar char="•"/>
              <a:tabLst/>
              <a:defRPr sz="7500">
                <a:solidFill>
                  <a:srgbClr val="000000"/>
                </a:solidFill>
                <a:latin typeface="+mn-lt"/>
                <a:ea typeface="+mn-ea"/>
                <a:cs typeface="+mn-cs"/>
                <a:sym typeface="BrownPro-Bold"/>
              </a:defRPr>
            </a:pPr>
            <a:r>
              <a:rPr kumimoji="0" lang="en-US" sz="7500" b="0" i="0" u="none" strike="noStrike" kern="0" cap="none" spc="0" normalizeH="0" baseline="0" noProof="0" dirty="0">
                <a:ln>
                  <a:noFill/>
                </a:ln>
                <a:solidFill>
                  <a:srgbClr val="000000"/>
                </a:solidFill>
                <a:effectLst/>
                <a:uLnTx/>
                <a:uFillTx/>
                <a:latin typeface="+mn-lt"/>
                <a:ea typeface="+mn-ea"/>
                <a:cs typeface="+mn-cs"/>
                <a:sym typeface="BrownPro-Bold"/>
              </a:rPr>
              <a:t>Author</a:t>
            </a:r>
          </a:p>
          <a:p>
            <a:pPr marL="1206500" marR="0" lvl="0" indent="-393700" algn="l" defTabSz="825500" rtl="0" eaLnBrk="1" fontAlgn="auto" latinLnBrk="0" hangingPunct="0">
              <a:lnSpc>
                <a:spcPct val="100000"/>
              </a:lnSpc>
              <a:spcBef>
                <a:spcPts val="300"/>
              </a:spcBef>
              <a:spcAft>
                <a:spcPts val="0"/>
              </a:spcAft>
              <a:buClrTx/>
              <a:buSzPct val="63000"/>
              <a:buFontTx/>
              <a:buChar char="•"/>
              <a:tabLst/>
              <a:defRPr sz="7500">
                <a:solidFill>
                  <a:srgbClr val="000000"/>
                </a:solidFill>
                <a:latin typeface="+mn-lt"/>
                <a:ea typeface="+mn-ea"/>
                <a:cs typeface="+mn-cs"/>
                <a:sym typeface="BrownPro-Bold"/>
              </a:defRPr>
            </a:pPr>
            <a:r>
              <a:rPr kumimoji="0" lang="en-US" sz="7500" b="0" i="0" u="none" strike="noStrike" kern="0" cap="none" spc="0" normalizeH="0" baseline="0" noProof="0" dirty="0">
                <a:ln>
                  <a:noFill/>
                </a:ln>
                <a:solidFill>
                  <a:srgbClr val="000000"/>
                </a:solidFill>
                <a:effectLst/>
                <a:uLnTx/>
                <a:uFillTx/>
                <a:latin typeface="+mn-lt"/>
                <a:ea typeface="+mn-ea"/>
                <a:cs typeface="+mn-cs"/>
                <a:sym typeface="BrownPro-Bold"/>
              </a:rPr>
              <a:t>Manager</a:t>
            </a:r>
          </a:p>
        </p:txBody>
      </p:sp>
      <p:pic>
        <p:nvPicPr>
          <p:cNvPr id="296" name="blank-properties.jpg" descr="Screenshot of a Microsoft Word document's Properties panel. Most of the entries are blank."/>
          <p:cNvPicPr>
            <a:picLocks noChangeAspect="1"/>
          </p:cNvPicPr>
          <p:nvPr/>
        </p:nvPicPr>
        <p:blipFill>
          <a:blip r:embed="rId2"/>
          <a:stretch>
            <a:fillRect/>
          </a:stretch>
        </p:blipFill>
        <p:spPr>
          <a:xfrm>
            <a:off x="10365994" y="1550259"/>
            <a:ext cx="13729436" cy="14325190"/>
          </a:xfrm>
          <a:prstGeom prst="rect">
            <a:avLst/>
          </a:prstGeom>
          <a:ln w="12700">
            <a:miter lim="400000"/>
          </a:ln>
        </p:spPr>
      </p:pic>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8" name="MANUAL TESTING: PROPERTIES: HOW TO FILL THE FIELDS"/>
          <p:cNvSpPr txBox="1">
            <a:spLocks noGrp="1"/>
          </p:cNvSpPr>
          <p:nvPr>
            <p:ph type="title" idx="4294967295"/>
          </p:nvPr>
        </p:nvSpPr>
        <p:spPr>
          <a:xfrm>
            <a:off x="8317425" y="241299"/>
            <a:ext cx="15687676" cy="787401"/>
          </a:xfrm>
          <a:prstGeom prst="rect">
            <a:avLst/>
          </a:prstGeom>
          <a:noFill/>
          <a:ln w="12700">
            <a:noFill/>
            <a:prstDash/>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rot="0" spcFirstLastPara="0" vertOverflow="overflow" horzOverflow="overflow" vert="horz" wrap="none" lIns="50800" tIns="50800" rIns="50800" bIns="50800" numCol="1" spcCol="0" rtlCol="0" fromWordArt="0" anchor="ctr" anchorCtr="0" forceAA="0" compatLnSpc="1">
            <a:prstTxWarp prst="textNoShape">
              <a:avLst/>
            </a:prstTxWarp>
            <a:spAutoFit/>
          </a:bodyPr>
          <a:lstStyle>
            <a:lvl1pPr>
              <a:defRPr sz="4500">
                <a:solidFill>
                  <a:srgbClr val="FFFFFF"/>
                </a:solidFill>
                <a:latin typeface="+mn-lt"/>
                <a:ea typeface="+mn-ea"/>
                <a:cs typeface="+mn-cs"/>
                <a:sym typeface="BrownPro-Bold"/>
              </a:defRPr>
            </a:lvl1pPr>
          </a:lstStyle>
          <a:p>
            <a:pPr marL="0" marR="0" lvl="0" indent="0" algn="ctr" defTabSz="2438338" rtl="0" eaLnBrk="1" fontAlgn="auto" latinLnBrk="0" hangingPunct="0">
              <a:lnSpc>
                <a:spcPct val="100000"/>
              </a:lnSpc>
              <a:spcBef>
                <a:spcPts val="0"/>
              </a:spcBef>
              <a:spcAft>
                <a:spcPts val="0"/>
              </a:spcAft>
              <a:buClrTx/>
              <a:buSzTx/>
              <a:buFontTx/>
              <a:buNone/>
              <a:tabLst/>
              <a:defRPr/>
            </a:pPr>
            <a:r>
              <a:rPr kumimoji="0" lang="en-US" sz="4500" b="0" i="0" u="none" strike="noStrike" kern="0" cap="none" spc="0" normalizeH="0" baseline="0" noProof="0" dirty="0">
                <a:ln>
                  <a:noFill/>
                </a:ln>
                <a:solidFill>
                  <a:srgbClr val="FFFFFF"/>
                </a:solidFill>
                <a:effectLst/>
                <a:uLnTx/>
                <a:uFillTx/>
                <a:latin typeface="+mn-lt"/>
                <a:ea typeface="+mn-ea"/>
                <a:cs typeface="+mn-cs"/>
                <a:sym typeface="BrownPro-Bold"/>
              </a:rPr>
              <a:t>MANUAL TESTING: PROPERTIES: HOW TO FILL THE FIELDS</a:t>
            </a:r>
          </a:p>
        </p:txBody>
      </p:sp>
      <p:sp>
        <p:nvSpPr>
          <p:cNvPr id="299" name="Fill in:…"/>
          <p:cNvSpPr txBox="1"/>
          <p:nvPr/>
        </p:nvSpPr>
        <p:spPr>
          <a:xfrm>
            <a:off x="2476500" y="3848754"/>
            <a:ext cx="18960023" cy="4838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defTabSz="825500">
              <a:spcBef>
                <a:spcPts val="300"/>
              </a:spcBef>
              <a:defRPr sz="7500">
                <a:solidFill>
                  <a:srgbClr val="000000"/>
                </a:solidFill>
                <a:latin typeface="+mn-lt"/>
                <a:ea typeface="+mn-ea"/>
                <a:cs typeface="+mn-cs"/>
                <a:sym typeface="BrownPro-Bold"/>
              </a:defRPr>
            </a:pPr>
            <a:r>
              <a:t>Fill in:</a:t>
            </a:r>
          </a:p>
          <a:p>
            <a:pPr marL="1206500" indent="-393700" algn="l" defTabSz="825500">
              <a:spcBef>
                <a:spcPts val="300"/>
              </a:spcBef>
              <a:buSzPct val="63000"/>
              <a:buChar char="•"/>
              <a:defRPr sz="7500">
                <a:solidFill>
                  <a:srgbClr val="000000"/>
                </a:solidFill>
                <a:latin typeface="+mn-lt"/>
                <a:ea typeface="+mn-ea"/>
                <a:cs typeface="+mn-cs"/>
                <a:sym typeface="BrownPro-Bold"/>
              </a:defRPr>
            </a:pPr>
            <a:r>
              <a:t>Title: </a:t>
            </a:r>
            <a:r>
              <a:rPr>
                <a:latin typeface="BrownPro-Regular"/>
                <a:ea typeface="BrownPro-Regular"/>
                <a:cs typeface="BrownPro-Regular"/>
                <a:sym typeface="BrownPro-Regular"/>
              </a:rPr>
              <a:t>Document Title</a:t>
            </a:r>
          </a:p>
          <a:p>
            <a:pPr marL="1206500" indent="-393700" algn="l" defTabSz="825500">
              <a:spcBef>
                <a:spcPts val="300"/>
              </a:spcBef>
              <a:buSzPct val="63000"/>
              <a:buChar char="•"/>
              <a:defRPr sz="7500">
                <a:solidFill>
                  <a:srgbClr val="000000"/>
                </a:solidFill>
                <a:latin typeface="+mn-lt"/>
                <a:ea typeface="+mn-ea"/>
                <a:cs typeface="+mn-cs"/>
                <a:sym typeface="BrownPro-Bold"/>
              </a:defRPr>
            </a:pPr>
            <a:r>
              <a:t>Author: </a:t>
            </a:r>
            <a:r>
              <a:rPr>
                <a:latin typeface="BrownPro-Regular"/>
                <a:ea typeface="BrownPro-Regular"/>
                <a:cs typeface="BrownPro-Regular"/>
                <a:sym typeface="BrownPro-Regular"/>
              </a:rPr>
              <a:t>Project or Organization Name</a:t>
            </a:r>
          </a:p>
          <a:p>
            <a:pPr marL="1206500" indent="-393700" algn="l" defTabSz="825500">
              <a:spcBef>
                <a:spcPts val="300"/>
              </a:spcBef>
              <a:buSzPct val="63000"/>
              <a:buChar char="•"/>
              <a:defRPr sz="7500">
                <a:solidFill>
                  <a:srgbClr val="000000"/>
                </a:solidFill>
                <a:latin typeface="+mn-lt"/>
                <a:ea typeface="+mn-ea"/>
                <a:cs typeface="+mn-cs"/>
                <a:sym typeface="BrownPro-Bold"/>
              </a:defRPr>
            </a:pPr>
            <a:r>
              <a:t>Manager: </a:t>
            </a:r>
            <a:r>
              <a:rPr>
                <a:latin typeface="BrownPro-Regular"/>
                <a:ea typeface="BrownPro-Regular"/>
                <a:cs typeface="BrownPro-Regular"/>
                <a:sym typeface="BrownPro-Regular"/>
              </a:rPr>
              <a:t>Your Name</a:t>
            </a:r>
          </a:p>
        </p:txBody>
      </p:sp>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 name="MANUAL TESTING: PROPERTIES: HOW TO FILL THE FIELDS"/>
          <p:cNvSpPr txBox="1">
            <a:spLocks noGrp="1"/>
          </p:cNvSpPr>
          <p:nvPr>
            <p:ph type="title" idx="4294967295"/>
          </p:nvPr>
        </p:nvSpPr>
        <p:spPr>
          <a:xfrm>
            <a:off x="13359637" y="237455"/>
            <a:ext cx="13173479" cy="795089"/>
          </a:xfrm>
          <a:prstGeom prst="rect">
            <a:avLst/>
          </a:prstGeom>
          <a:noFill/>
          <a:ln w="12700">
            <a:noFill/>
            <a:prstDash/>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rot="0" spcFirstLastPara="0" vertOverflow="overflow" horzOverflow="overflow" vert="horz" wrap="none" lIns="50800" tIns="50800" rIns="50800" bIns="50800" numCol="1" spcCol="0" rtlCol="0" fromWordArt="0" anchor="ctr" anchorCtr="0" forceAA="0" compatLnSpc="1">
            <a:prstTxWarp prst="textNoShape">
              <a:avLst/>
            </a:prstTxWarp>
            <a:spAutoFit/>
          </a:bodyPr>
          <a:lstStyle>
            <a:lvl1pPr>
              <a:defRPr sz="4500">
                <a:solidFill>
                  <a:srgbClr val="FFFFFF"/>
                </a:solidFill>
                <a:latin typeface="+mn-lt"/>
                <a:ea typeface="+mn-ea"/>
                <a:cs typeface="+mn-cs"/>
                <a:sym typeface="BrownPro-Bold"/>
              </a:defRPr>
            </a:lvl1pPr>
          </a:lstStyle>
          <a:p>
            <a:pPr marL="0" marR="0" lvl="0" indent="0" algn="ctr" defTabSz="2438338" rtl="0" eaLnBrk="1" fontAlgn="auto" latinLnBrk="0" hangingPunct="0">
              <a:lnSpc>
                <a:spcPct val="100000"/>
              </a:lnSpc>
              <a:spcBef>
                <a:spcPts val="0"/>
              </a:spcBef>
              <a:spcAft>
                <a:spcPts val="0"/>
              </a:spcAft>
              <a:buClrTx/>
              <a:buSzTx/>
              <a:buFontTx/>
              <a:buNone/>
              <a:tabLst/>
              <a:defRPr/>
            </a:pPr>
            <a:r>
              <a:rPr kumimoji="0" lang="en-US" sz="4500" b="0" i="0" u="none" strike="noStrike" kern="0" cap="none" spc="0" normalizeH="0" baseline="0" noProof="0" dirty="0">
                <a:ln>
                  <a:noFill/>
                </a:ln>
                <a:solidFill>
                  <a:srgbClr val="FFFFFF"/>
                </a:solidFill>
                <a:effectLst/>
                <a:uLnTx/>
                <a:uFillTx/>
                <a:latin typeface="+mn-lt"/>
                <a:ea typeface="+mn-ea"/>
                <a:cs typeface="+mn-cs"/>
                <a:sym typeface="BrownPro-Bold"/>
              </a:rPr>
              <a:t>MANUAL TESTING: PROPERTIES: WHAT FIELDS?</a:t>
            </a:r>
          </a:p>
        </p:txBody>
      </p:sp>
      <p:pic>
        <p:nvPicPr>
          <p:cNvPr id="302" name="best-properties.jpg" descr="Screenshot of a Microsoft Word document's Properties panel. Three entries are filled in: Title (&quot;The Tiredness of Rosabel (1908)&quot;), Author (&quot;Katherine Mansfield Society&quot;), and Manager (&quot;Audrey Clare Homan&quot;)."/>
          <p:cNvPicPr>
            <a:picLocks noChangeAspect="1"/>
          </p:cNvPicPr>
          <p:nvPr/>
        </p:nvPicPr>
        <p:blipFill>
          <a:blip r:embed="rId3"/>
          <a:stretch>
            <a:fillRect/>
          </a:stretch>
        </p:blipFill>
        <p:spPr>
          <a:xfrm>
            <a:off x="5568950" y="1765300"/>
            <a:ext cx="14377427" cy="15029657"/>
          </a:xfrm>
          <a:prstGeom prst="rect">
            <a:avLst/>
          </a:prstGeom>
          <a:ln w="12700">
            <a:miter lim="400000"/>
          </a:ln>
        </p:spPr>
      </p:pic>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 name="THE FULL LIST OF THINGS TO FIX IN ROSABEL"/>
          <p:cNvSpPr txBox="1">
            <a:spLocks noGrp="1"/>
          </p:cNvSpPr>
          <p:nvPr>
            <p:ph type="title" idx="4294967295"/>
          </p:nvPr>
        </p:nvSpPr>
        <p:spPr>
          <a:xfrm>
            <a:off x="11475713" y="241299"/>
            <a:ext cx="12367261" cy="787401"/>
          </a:xfrm>
          <a:prstGeom prst="rect">
            <a:avLst/>
          </a:prstGeom>
          <a:noFill/>
          <a:ln w="12700">
            <a:noFill/>
            <a:prstDash/>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rot="0" spcFirstLastPara="0" vertOverflow="overflow" horzOverflow="overflow" vert="horz" wrap="none" lIns="50800" tIns="50800" rIns="50800" bIns="50800" numCol="1" spcCol="0" rtlCol="0" fromWordArt="0" anchor="ctr" anchorCtr="0" forceAA="0" compatLnSpc="1">
            <a:prstTxWarp prst="textNoShape">
              <a:avLst/>
            </a:prstTxWarp>
            <a:spAutoFit/>
          </a:bodyPr>
          <a:lstStyle>
            <a:lvl1pPr>
              <a:defRPr sz="4500">
                <a:solidFill>
                  <a:srgbClr val="FFFFFF"/>
                </a:solidFill>
                <a:latin typeface="+mn-lt"/>
                <a:ea typeface="+mn-ea"/>
                <a:cs typeface="+mn-cs"/>
                <a:sym typeface="BrownPro-Bold"/>
              </a:defRPr>
            </a:lvl1pPr>
          </a:lstStyle>
          <a:p>
            <a:pPr marL="0" marR="0" lvl="0" indent="0" algn="ctr" defTabSz="2438338" rtl="0" eaLnBrk="1" fontAlgn="auto" latinLnBrk="0" hangingPunct="0">
              <a:lnSpc>
                <a:spcPct val="100000"/>
              </a:lnSpc>
              <a:spcBef>
                <a:spcPts val="0"/>
              </a:spcBef>
              <a:spcAft>
                <a:spcPts val="0"/>
              </a:spcAft>
              <a:buClrTx/>
              <a:buSzTx/>
              <a:buFontTx/>
              <a:buNone/>
              <a:tabLst/>
              <a:defRPr/>
            </a:pPr>
            <a:r>
              <a:rPr kumimoji="0" lang="en-US" sz="4500" b="0" i="0" u="none" strike="noStrike" kern="0" cap="none" spc="0" normalizeH="0" baseline="0" noProof="0" dirty="0">
                <a:ln>
                  <a:noFill/>
                </a:ln>
                <a:solidFill>
                  <a:srgbClr val="FFFFFF"/>
                </a:solidFill>
                <a:effectLst/>
                <a:uLnTx/>
                <a:uFillTx/>
                <a:latin typeface="+mn-lt"/>
                <a:ea typeface="+mn-ea"/>
                <a:cs typeface="+mn-cs"/>
                <a:sym typeface="BrownPro-Bold"/>
              </a:rPr>
              <a:t>THE FULL LIST OF THINGS TO FIX IN ROSABEL</a:t>
            </a:r>
          </a:p>
        </p:txBody>
      </p:sp>
      <p:graphicFrame>
        <p:nvGraphicFramePr>
          <p:cNvPr id="304" name="Table 1"/>
          <p:cNvGraphicFramePr/>
          <p:nvPr/>
        </p:nvGraphicFramePr>
        <p:xfrm>
          <a:off x="571981" y="2329944"/>
          <a:ext cx="23240038" cy="10339049"/>
        </p:xfrm>
        <a:graphic>
          <a:graphicData uri="http://schemas.openxmlformats.org/drawingml/2006/table">
            <a:tbl>
              <a:tblPr firstRow="1" firstCol="1">
                <a:tableStyleId>{4C3C2611-4C71-4FC5-86AE-919BDF0F9419}</a:tableStyleId>
              </a:tblPr>
              <a:tblGrid>
                <a:gridCol w="11620019">
                  <a:extLst>
                    <a:ext uri="{9D8B030D-6E8A-4147-A177-3AD203B41FA5}">
                      <a16:colId xmlns:a16="http://schemas.microsoft.com/office/drawing/2014/main" val="20000"/>
                    </a:ext>
                  </a:extLst>
                </a:gridCol>
                <a:gridCol w="11620019">
                  <a:extLst>
                    <a:ext uri="{9D8B030D-6E8A-4147-A177-3AD203B41FA5}">
                      <a16:colId xmlns:a16="http://schemas.microsoft.com/office/drawing/2014/main" val="20001"/>
                    </a:ext>
                  </a:extLst>
                </a:gridCol>
              </a:tblGrid>
              <a:tr h="2249161">
                <a:tc>
                  <a:txBody>
                    <a:bodyPr/>
                    <a:lstStyle/>
                    <a:p>
                      <a:pPr defTabSz="914400">
                        <a:tabLst>
                          <a:tab pos="1663700" algn="l"/>
                        </a:tabLst>
                        <a:defRPr b="0">
                          <a:solidFill>
                            <a:srgbClr val="000000"/>
                          </a:solidFill>
                        </a:defRPr>
                      </a:pPr>
                      <a:r>
                        <a:rPr sz="5000">
                          <a:solidFill>
                            <a:srgbClr val="FFFFFF"/>
                          </a:solidFill>
                          <a:sym typeface="BrownPro-Bold"/>
                        </a:rPr>
                        <a:t>AUTOMATED</a:t>
                      </a:r>
                    </a:p>
                  </a:txBody>
                  <a:tcPr marL="50800" marR="50800" marT="50800" marB="50800" anchor="ctr" horzOverflow="overflow">
                    <a:solidFill>
                      <a:schemeClr val="accent6">
                        <a:satOff val="-16844"/>
                        <a:lumOff val="-30747"/>
                      </a:schemeClr>
                    </a:solidFill>
                  </a:tcPr>
                </a:tc>
                <a:tc>
                  <a:txBody>
                    <a:bodyPr/>
                    <a:lstStyle/>
                    <a:p>
                      <a:pPr defTabSz="914400">
                        <a:tabLst>
                          <a:tab pos="1663700" algn="l"/>
                        </a:tabLst>
                        <a:defRPr b="0">
                          <a:solidFill>
                            <a:srgbClr val="000000"/>
                          </a:solidFill>
                        </a:defRPr>
                      </a:pPr>
                      <a:r>
                        <a:rPr sz="5000">
                          <a:sym typeface="BrownPro-Bold"/>
                        </a:rPr>
                        <a:t>MANUAL</a:t>
                      </a:r>
                    </a:p>
                  </a:txBody>
                  <a:tcPr marL="50800" marR="50800" marT="50800" marB="50800" anchor="ctr" horzOverflow="overflow">
                    <a:solidFill>
                      <a:schemeClr val="accent5">
                        <a:hueOff val="-152895"/>
                        <a:lumOff val="12368"/>
                      </a:schemeClr>
                    </a:solidFill>
                  </a:tcPr>
                </a:tc>
                <a:extLst>
                  <a:ext uri="{0D108BD9-81ED-4DB2-BD59-A6C34878D82A}">
                    <a16:rowId xmlns:a16="http://schemas.microsoft.com/office/drawing/2014/main" val="10000"/>
                  </a:ext>
                </a:extLst>
              </a:tr>
              <a:tr h="8089888">
                <a:tc>
                  <a:txBody>
                    <a:bodyPr/>
                    <a:lstStyle/>
                    <a:p>
                      <a:pPr marL="1405157" indent="-655857" algn="l" defTabSz="825500">
                        <a:buSzPct val="71000"/>
                        <a:buChar char="•"/>
                        <a:defRPr sz="5000" b="0">
                          <a:solidFill>
                            <a:srgbClr val="000000"/>
                          </a:solidFill>
                          <a:sym typeface="BrownPro-Bold"/>
                        </a:defRPr>
                      </a:pPr>
                      <a:r>
                        <a:t>Add alt-text for both photos</a:t>
                      </a:r>
                    </a:p>
                    <a:p>
                      <a:pPr marL="1405157" indent="-655857" algn="l" defTabSz="825500">
                        <a:buSzPct val="71000"/>
                        <a:buChar char="•"/>
                        <a:defRPr sz="5000" b="0">
                          <a:solidFill>
                            <a:srgbClr val="000000"/>
                          </a:solidFill>
                          <a:sym typeface="BrownPro-Bold"/>
                        </a:defRPr>
                      </a:pPr>
                      <a:r>
                        <a:t>Make the images in-line with the text</a:t>
                      </a:r>
                    </a:p>
                    <a:p>
                      <a:pPr marL="1405157" indent="-655857" algn="l" defTabSz="825500">
                        <a:buSzPct val="71000"/>
                        <a:buChar char="•"/>
                        <a:defRPr sz="5000" b="0">
                          <a:solidFill>
                            <a:srgbClr val="000000"/>
                          </a:solidFill>
                          <a:sym typeface="BrownPro-Bold"/>
                        </a:defRPr>
                      </a:pPr>
                      <a:r>
                        <a:t>Add heading styles to the text</a:t>
                      </a:r>
                    </a:p>
                    <a:p>
                      <a:pPr marL="1405157" indent="-655857" algn="l" defTabSz="825500">
                        <a:buSzPct val="71000"/>
                        <a:buChar char="•"/>
                        <a:defRPr sz="5000" b="0">
                          <a:solidFill>
                            <a:srgbClr val="000000"/>
                          </a:solidFill>
                          <a:sym typeface="BrownPro-Bold"/>
                        </a:defRPr>
                      </a:pPr>
                      <a:r>
                        <a:t>Language set automatically</a:t>
                      </a:r>
                    </a:p>
                  </a:txBody>
                  <a:tcPr marL="50800" marR="50800" marT="50800" marB="50800" anchor="ctr" horzOverflow="overflow">
                    <a:solidFill>
                      <a:srgbClr val="FFFFFF"/>
                    </a:solidFill>
                  </a:tcPr>
                </a:tc>
                <a:tc>
                  <a:txBody>
                    <a:bodyPr/>
                    <a:lstStyle/>
                    <a:p>
                      <a:pPr marL="1451988" lvl="2" indent="-537588" algn="l" defTabSz="825500">
                        <a:buSzPct val="71000"/>
                        <a:buChar char="•"/>
                        <a:defRPr sz="5000">
                          <a:latin typeface="+mn-lt"/>
                          <a:ea typeface="+mn-ea"/>
                          <a:cs typeface="+mn-cs"/>
                          <a:sym typeface="BrownPro-Bold"/>
                        </a:defRPr>
                      </a:pPr>
                      <a:r>
                        <a:rPr dirty="0"/>
                        <a:t>Double-check the color-contrast of the orange line at the bottom</a:t>
                      </a:r>
                    </a:p>
                    <a:p>
                      <a:pPr marL="1451988" lvl="2" indent="-537588" algn="l" defTabSz="825500">
                        <a:buSzPct val="71000"/>
                        <a:buChar char="•"/>
                        <a:defRPr sz="5000">
                          <a:latin typeface="+mn-lt"/>
                          <a:ea typeface="+mn-ea"/>
                          <a:cs typeface="+mn-cs"/>
                          <a:sym typeface="BrownPro-Bold"/>
                        </a:defRPr>
                      </a:pPr>
                      <a:r>
                        <a:rPr dirty="0"/>
                        <a:t>Make sure the body font is at least 14pts</a:t>
                      </a:r>
                    </a:p>
                    <a:p>
                      <a:pPr marL="1451988" lvl="2" indent="-537588" algn="l" defTabSz="825500">
                        <a:buSzPct val="71000"/>
                        <a:buChar char="•"/>
                        <a:defRPr sz="5000">
                          <a:latin typeface="+mn-lt"/>
                          <a:ea typeface="+mn-ea"/>
                          <a:cs typeface="+mn-cs"/>
                          <a:sym typeface="BrownPro-Bold"/>
                        </a:defRPr>
                      </a:pPr>
                      <a:r>
                        <a:rPr dirty="0"/>
                        <a:t>Fix the file name</a:t>
                      </a:r>
                    </a:p>
                    <a:p>
                      <a:pPr marL="1451988" lvl="2" indent="-537588" algn="l" defTabSz="825500">
                        <a:buSzPct val="71000"/>
                        <a:buChar char="•"/>
                        <a:defRPr sz="5000">
                          <a:latin typeface="+mn-lt"/>
                          <a:ea typeface="+mn-ea"/>
                          <a:cs typeface="+mn-cs"/>
                          <a:sym typeface="BrownPro-Bold"/>
                        </a:defRPr>
                      </a:pPr>
                      <a:r>
                        <a:rPr dirty="0"/>
                        <a:t>Add Properties data</a:t>
                      </a:r>
                    </a:p>
                    <a:p>
                      <a:pPr marL="1451988" lvl="2" indent="-537588" algn="l" defTabSz="825500">
                        <a:buSzPct val="71000"/>
                        <a:buChar char="•"/>
                        <a:defRPr sz="5000">
                          <a:latin typeface="+mn-lt"/>
                          <a:ea typeface="+mn-ea"/>
                          <a:cs typeface="+mn-cs"/>
                          <a:sym typeface="BrownPro-Bold"/>
                        </a:defRPr>
                      </a:pPr>
                      <a:r>
                        <a:rPr dirty="0"/>
                        <a:t>Links need to be underlined</a:t>
                      </a:r>
                    </a:p>
                    <a:p>
                      <a:pPr marL="1451988" lvl="2" indent="-537588" algn="l" defTabSz="825500">
                        <a:buSzPct val="71000"/>
                        <a:buChar char="•"/>
                        <a:defRPr sz="5000">
                          <a:latin typeface="+mn-lt"/>
                          <a:ea typeface="+mn-ea"/>
                          <a:cs typeface="+mn-cs"/>
                          <a:sym typeface="BrownPro-Bold"/>
                        </a:defRPr>
                      </a:pPr>
                      <a:r>
                        <a:rPr dirty="0"/>
                        <a:t>Left-justify the text</a:t>
                      </a:r>
                    </a:p>
                  </a:txBody>
                  <a:tcPr marL="50800" marR="50800" marT="50800" marB="50800" anchor="ctr" horzOverflow="overflow">
                    <a:solidFill>
                      <a:srgbClr val="FFFFFF"/>
                    </a:solidFill>
                  </a:tcPr>
                </a:tc>
                <a:extLst>
                  <a:ext uri="{0D108BD9-81ED-4DB2-BD59-A6C34878D82A}">
                    <a16:rowId xmlns:a16="http://schemas.microsoft.com/office/drawing/2014/main" val="10001"/>
                  </a:ext>
                </a:extLst>
              </a:tr>
            </a:tbl>
          </a:graphicData>
        </a:graphic>
      </p:graphicFrame>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 name="ADVANCED WORD ACCESSIBILITY FEATURES"/>
          <p:cNvSpPr txBox="1">
            <a:spLocks noGrp="1"/>
          </p:cNvSpPr>
          <p:nvPr>
            <p:ph type="title" idx="4294967295"/>
          </p:nvPr>
        </p:nvSpPr>
        <p:spPr>
          <a:xfrm>
            <a:off x="11561153" y="241299"/>
            <a:ext cx="12196382" cy="787401"/>
          </a:xfrm>
          <a:prstGeom prst="rect">
            <a:avLst/>
          </a:prstGeom>
          <a:noFill/>
          <a:ln w="12700">
            <a:noFill/>
            <a:prstDash/>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rot="0" spcFirstLastPara="0" vertOverflow="overflow" horzOverflow="overflow" vert="horz" wrap="none" lIns="50800" tIns="50800" rIns="50800" bIns="50800" numCol="1" spcCol="0" rtlCol="0" fromWordArt="0" anchor="ctr" anchorCtr="0" forceAA="0" compatLnSpc="1">
            <a:prstTxWarp prst="textNoShape">
              <a:avLst/>
            </a:prstTxWarp>
            <a:spAutoFit/>
          </a:bodyPr>
          <a:lstStyle>
            <a:lvl1pPr>
              <a:defRPr sz="4500">
                <a:solidFill>
                  <a:srgbClr val="FFFFFF"/>
                </a:solidFill>
                <a:latin typeface="+mn-lt"/>
                <a:ea typeface="+mn-ea"/>
                <a:cs typeface="+mn-cs"/>
                <a:sym typeface="BrownPro-Bold"/>
              </a:defRPr>
            </a:lvl1pPr>
          </a:lstStyle>
          <a:p>
            <a:pPr marL="0" marR="0" lvl="0" indent="0" algn="ctr" defTabSz="2438338" rtl="0" eaLnBrk="1" fontAlgn="auto" latinLnBrk="0" hangingPunct="0">
              <a:lnSpc>
                <a:spcPct val="100000"/>
              </a:lnSpc>
              <a:spcBef>
                <a:spcPts val="0"/>
              </a:spcBef>
              <a:spcAft>
                <a:spcPts val="0"/>
              </a:spcAft>
              <a:buClrTx/>
              <a:buSzTx/>
              <a:buFontTx/>
              <a:buNone/>
              <a:tabLst/>
              <a:defRPr/>
            </a:pPr>
            <a:r>
              <a:rPr kumimoji="0" lang="en-US" sz="4500" b="0" i="0" u="none" strike="noStrike" kern="0" cap="none" spc="0" normalizeH="0" baseline="0" noProof="0" dirty="0">
                <a:ln>
                  <a:noFill/>
                </a:ln>
                <a:solidFill>
                  <a:srgbClr val="FFFFFF"/>
                </a:solidFill>
                <a:effectLst/>
                <a:uLnTx/>
                <a:uFillTx/>
                <a:latin typeface="+mn-lt"/>
                <a:ea typeface="+mn-ea"/>
                <a:cs typeface="+mn-cs"/>
                <a:sym typeface="BrownPro-Bold"/>
              </a:rPr>
              <a:t>ADVANCED WORD ACCESSIBILITY FEATURES</a:t>
            </a:r>
          </a:p>
        </p:txBody>
      </p:sp>
      <p:sp>
        <p:nvSpPr>
          <p:cNvPr id="308" name="You will need to do additional accessibility work if your Word document includes:"/>
          <p:cNvSpPr txBox="1"/>
          <p:nvPr/>
        </p:nvSpPr>
        <p:spPr>
          <a:xfrm>
            <a:off x="1035951" y="2392789"/>
            <a:ext cx="21696645" cy="247247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defTabSz="825500">
              <a:spcBef>
                <a:spcPts val="1200"/>
              </a:spcBef>
              <a:defRPr sz="7200">
                <a:solidFill>
                  <a:srgbClr val="000000"/>
                </a:solidFill>
                <a:latin typeface="+mn-lt"/>
                <a:ea typeface="+mn-ea"/>
                <a:cs typeface="+mn-cs"/>
                <a:sym typeface="BrownPro-Bold"/>
              </a:defRPr>
            </a:lvl1pPr>
          </a:lstStyle>
          <a:p>
            <a:r>
              <a:rPr dirty="0"/>
              <a:t>You will need to do additional accessibility work</a:t>
            </a:r>
            <a:endParaRPr lang="en-US" dirty="0"/>
          </a:p>
          <a:p>
            <a:r>
              <a:rPr dirty="0"/>
              <a:t>if your Word document includes:</a:t>
            </a:r>
          </a:p>
        </p:txBody>
      </p:sp>
      <p:sp>
        <p:nvSpPr>
          <p:cNvPr id="309" name="Tables…"/>
          <p:cNvSpPr txBox="1"/>
          <p:nvPr/>
        </p:nvSpPr>
        <p:spPr>
          <a:xfrm>
            <a:off x="8650415" y="6229349"/>
            <a:ext cx="8645376" cy="4978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marL="569843" indent="-569843" algn="l" defTabSz="825500">
              <a:spcBef>
                <a:spcPts val="1200"/>
              </a:spcBef>
              <a:buSzPct val="71000"/>
              <a:buChar char="•"/>
              <a:defRPr sz="7200">
                <a:solidFill>
                  <a:srgbClr val="000000"/>
                </a:solidFill>
                <a:latin typeface="+mn-lt"/>
                <a:ea typeface="+mn-ea"/>
                <a:cs typeface="+mn-cs"/>
                <a:sym typeface="BrownPro-Bold"/>
              </a:defRPr>
            </a:pPr>
            <a:r>
              <a:t>Tables</a:t>
            </a:r>
          </a:p>
          <a:p>
            <a:pPr marL="569843" indent="-569843" algn="l" defTabSz="825500">
              <a:spcBef>
                <a:spcPts val="1200"/>
              </a:spcBef>
              <a:buSzPct val="71000"/>
              <a:buChar char="•"/>
              <a:defRPr sz="7200">
                <a:solidFill>
                  <a:srgbClr val="000000"/>
                </a:solidFill>
                <a:latin typeface="+mn-lt"/>
                <a:ea typeface="+mn-ea"/>
                <a:cs typeface="+mn-cs"/>
                <a:sym typeface="BrownPro-Bold"/>
              </a:defRPr>
            </a:pPr>
            <a:r>
              <a:t>Bulleted Lists</a:t>
            </a:r>
          </a:p>
          <a:p>
            <a:pPr marL="569843" indent="-569843" algn="l" defTabSz="825500">
              <a:spcBef>
                <a:spcPts val="1200"/>
              </a:spcBef>
              <a:buSzPct val="71000"/>
              <a:buChar char="•"/>
              <a:defRPr sz="7200">
                <a:solidFill>
                  <a:srgbClr val="000000"/>
                </a:solidFill>
                <a:latin typeface="+mn-lt"/>
                <a:ea typeface="+mn-ea"/>
                <a:cs typeface="+mn-cs"/>
                <a:sym typeface="BrownPro-Bold"/>
              </a:defRPr>
            </a:pPr>
            <a:r>
              <a:t>Columns</a:t>
            </a:r>
          </a:p>
          <a:p>
            <a:pPr marL="569843" indent="-569843" algn="l" defTabSz="825500">
              <a:spcBef>
                <a:spcPts val="1200"/>
              </a:spcBef>
              <a:buSzPct val="71000"/>
              <a:buChar char="•"/>
              <a:defRPr sz="7200">
                <a:solidFill>
                  <a:srgbClr val="000000"/>
                </a:solidFill>
                <a:latin typeface="+mn-lt"/>
                <a:ea typeface="+mn-ea"/>
                <a:cs typeface="+mn-cs"/>
                <a:sym typeface="BrownPro-Bold"/>
              </a:defRPr>
            </a:pPr>
            <a:r>
              <a:t>Sections</a:t>
            </a:r>
          </a:p>
        </p:txBody>
      </p:sp>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 name="ESPECIALLY BULLETED LISTS."/>
          <p:cNvSpPr txBox="1">
            <a:spLocks noGrp="1"/>
          </p:cNvSpPr>
          <p:nvPr>
            <p:ph type="title" idx="4294967295"/>
          </p:nvPr>
        </p:nvSpPr>
        <p:spPr>
          <a:xfrm>
            <a:off x="16098990" y="241299"/>
            <a:ext cx="7946708" cy="787401"/>
          </a:xfrm>
          <a:prstGeom prst="rect">
            <a:avLst/>
          </a:prstGeom>
          <a:noFill/>
          <a:ln w="12700">
            <a:noFill/>
            <a:prstDash/>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rot="0" spcFirstLastPara="0" vertOverflow="overflow" horzOverflow="overflow" vert="horz" wrap="none" lIns="50800" tIns="50800" rIns="50800" bIns="50800" numCol="1" spcCol="0" rtlCol="0" fromWordArt="0" anchor="ctr" anchorCtr="0" forceAA="0" compatLnSpc="1">
            <a:prstTxWarp prst="textNoShape">
              <a:avLst/>
            </a:prstTxWarp>
            <a:spAutoFit/>
          </a:bodyPr>
          <a:lstStyle>
            <a:lvl1pPr>
              <a:defRPr sz="4500">
                <a:solidFill>
                  <a:srgbClr val="FFFFFF"/>
                </a:solidFill>
                <a:latin typeface="+mn-lt"/>
                <a:ea typeface="+mn-ea"/>
                <a:cs typeface="+mn-cs"/>
                <a:sym typeface="BrownPro-Bold"/>
              </a:defRPr>
            </a:lvl1pPr>
          </a:lstStyle>
          <a:p>
            <a:pPr marL="0" marR="0" lvl="0" indent="0" algn="ctr" defTabSz="2438338" rtl="0" eaLnBrk="1" fontAlgn="auto" latinLnBrk="0" hangingPunct="0">
              <a:lnSpc>
                <a:spcPct val="100000"/>
              </a:lnSpc>
              <a:spcBef>
                <a:spcPts val="0"/>
              </a:spcBef>
              <a:spcAft>
                <a:spcPts val="0"/>
              </a:spcAft>
              <a:buClrTx/>
              <a:buSzTx/>
              <a:buFontTx/>
              <a:buNone/>
              <a:tabLst/>
              <a:defRPr/>
            </a:pPr>
            <a:r>
              <a:rPr kumimoji="0" lang="en-US" sz="4500" b="0" i="0" u="none" strike="noStrike" kern="0" cap="none" spc="0" normalizeH="0" baseline="0" noProof="0" dirty="0">
                <a:ln>
                  <a:noFill/>
                </a:ln>
                <a:solidFill>
                  <a:srgbClr val="FFFFFF"/>
                </a:solidFill>
                <a:effectLst/>
                <a:uLnTx/>
                <a:uFillTx/>
                <a:latin typeface="+mn-lt"/>
                <a:ea typeface="+mn-ea"/>
                <a:cs typeface="+mn-cs"/>
                <a:sym typeface="BrownPro-Bold"/>
              </a:rPr>
              <a:t>ESPECIALLY BULLETED LISTS.</a:t>
            </a:r>
          </a:p>
        </p:txBody>
      </p:sp>
      <p:pic>
        <p:nvPicPr>
          <p:cNvPr id="312" name="bulleted-lists-in-Word.PNG" descr="Screenshot of a tweet. User @meredithIreland tweets: &quot;A demon stands amid your destroyed work space. Demon: *booming8 HOW? How were you able to summon me?! You (frantically clicking undo) *screaming and crying*: I don't know. I was just trying to format an outline in Word. You were supposed to be bullet points.&quot;"/>
          <p:cNvPicPr>
            <a:picLocks noChangeAspect="1"/>
          </p:cNvPicPr>
          <p:nvPr/>
        </p:nvPicPr>
        <p:blipFill>
          <a:blip r:embed="rId2"/>
          <a:stretch>
            <a:fillRect/>
          </a:stretch>
        </p:blipFill>
        <p:spPr>
          <a:xfrm>
            <a:off x="3962400" y="2023123"/>
            <a:ext cx="14777702" cy="11083277"/>
          </a:xfrm>
          <a:prstGeom prst="rect">
            <a:avLst/>
          </a:prstGeom>
          <a:ln w="12700">
            <a:miter lim="400000"/>
          </a:ln>
        </p:spPr>
      </p:pic>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 name="FOUR FOR THE ROAD:"/>
          <p:cNvSpPr txBox="1">
            <a:spLocks noGrp="1"/>
          </p:cNvSpPr>
          <p:nvPr>
            <p:ph type="title" idx="4294967295"/>
          </p:nvPr>
        </p:nvSpPr>
        <p:spPr>
          <a:xfrm>
            <a:off x="17713160" y="241299"/>
            <a:ext cx="6140768" cy="787401"/>
          </a:xfrm>
          <a:prstGeom prst="rect">
            <a:avLst/>
          </a:prstGeom>
          <a:noFill/>
          <a:ln w="12700">
            <a:noFill/>
            <a:prstDash/>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rot="0" spcFirstLastPara="0" vertOverflow="overflow" horzOverflow="overflow" vert="horz" wrap="none" lIns="50800" tIns="50800" rIns="50800" bIns="50800" numCol="1" spcCol="0" rtlCol="0" fromWordArt="0" anchor="ctr" anchorCtr="0" forceAA="0" compatLnSpc="1">
            <a:prstTxWarp prst="textNoShape">
              <a:avLst/>
            </a:prstTxWarp>
            <a:spAutoFit/>
          </a:bodyPr>
          <a:lstStyle>
            <a:lvl1pPr>
              <a:defRPr sz="4500">
                <a:solidFill>
                  <a:srgbClr val="FFFFFF"/>
                </a:solidFill>
                <a:latin typeface="+mn-lt"/>
                <a:ea typeface="+mn-ea"/>
                <a:cs typeface="+mn-cs"/>
                <a:sym typeface="BrownPro-Bold"/>
              </a:defRPr>
            </a:lvl1pPr>
          </a:lstStyle>
          <a:p>
            <a:pPr marL="0" marR="0" lvl="0" indent="0" algn="ctr" defTabSz="2438338" rtl="0" eaLnBrk="1" fontAlgn="auto" latinLnBrk="0" hangingPunct="0">
              <a:lnSpc>
                <a:spcPct val="100000"/>
              </a:lnSpc>
              <a:spcBef>
                <a:spcPts val="0"/>
              </a:spcBef>
              <a:spcAft>
                <a:spcPts val="0"/>
              </a:spcAft>
              <a:buClrTx/>
              <a:buSzTx/>
              <a:buFontTx/>
              <a:buNone/>
              <a:tabLst/>
              <a:defRPr/>
            </a:pPr>
            <a:r>
              <a:rPr kumimoji="0" lang="en-US" sz="4500" b="0" i="0" u="none" strike="noStrike" kern="0" cap="none" spc="0" normalizeH="0" baseline="0" noProof="0" dirty="0">
                <a:ln>
                  <a:noFill/>
                </a:ln>
                <a:solidFill>
                  <a:srgbClr val="FFFFFF"/>
                </a:solidFill>
                <a:effectLst/>
                <a:uLnTx/>
                <a:uFillTx/>
                <a:latin typeface="+mn-lt"/>
                <a:ea typeface="+mn-ea"/>
                <a:cs typeface="+mn-cs"/>
                <a:sym typeface="BrownPro-Bold"/>
              </a:rPr>
              <a:t>FOUR FOR THE ROAD:</a:t>
            </a:r>
          </a:p>
        </p:txBody>
      </p:sp>
      <p:sp>
        <p:nvSpPr>
          <p:cNvPr id="315" name="Resist the freakout. This is a lot to train yourself to do. Pick one thing from today’s workshop and try it for 30 days.…"/>
          <p:cNvSpPr txBox="1"/>
          <p:nvPr/>
        </p:nvSpPr>
        <p:spPr>
          <a:xfrm>
            <a:off x="3313987" y="2019299"/>
            <a:ext cx="17799758" cy="10502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marL="228600" indent="-228600" algn="l" defTabSz="825500">
              <a:spcBef>
                <a:spcPts val="1200"/>
              </a:spcBef>
              <a:buSzPct val="100000"/>
              <a:buAutoNum type="arabicPeriod"/>
              <a:defRPr sz="7200">
                <a:solidFill>
                  <a:srgbClr val="000000"/>
                </a:solidFill>
                <a:latin typeface="+mn-lt"/>
                <a:ea typeface="+mn-ea"/>
                <a:cs typeface="+mn-cs"/>
                <a:sym typeface="BrownPro-Bold"/>
              </a:defRPr>
            </a:pPr>
            <a:r>
              <a:t>Resist the freakout. </a:t>
            </a:r>
            <a:r>
              <a:rPr>
                <a:latin typeface="BrownPro-Regular"/>
                <a:ea typeface="BrownPro-Regular"/>
                <a:cs typeface="BrownPro-Regular"/>
                <a:sym typeface="BrownPro-Regular"/>
              </a:rPr>
              <a:t>This is a lot to train yourself to do. Pick one thing from today’s workshop and try it for 30 days.</a:t>
            </a:r>
            <a:r>
              <a:t> </a:t>
            </a:r>
          </a:p>
          <a:p>
            <a:pPr marL="228600" indent="-228600" algn="l" defTabSz="825500">
              <a:spcBef>
                <a:spcPts val="1200"/>
              </a:spcBef>
              <a:buSzPct val="100000"/>
              <a:buAutoNum type="arabicPeriod"/>
              <a:defRPr sz="7200">
                <a:solidFill>
                  <a:srgbClr val="000000"/>
                </a:solidFill>
                <a:latin typeface="+mn-lt"/>
                <a:ea typeface="+mn-ea"/>
                <a:cs typeface="+mn-cs"/>
                <a:sym typeface="BrownPro-Bold"/>
              </a:defRPr>
            </a:pPr>
            <a:r>
              <a:t>Accessibility is a continuum. </a:t>
            </a:r>
            <a:r>
              <a:rPr>
                <a:latin typeface="BrownPro-Regular"/>
                <a:ea typeface="BrownPro-Regular"/>
                <a:cs typeface="BrownPro-Regular"/>
                <a:sym typeface="BrownPro-Regular"/>
              </a:rPr>
              <a:t>We are all doing our best. And we can all do better.</a:t>
            </a:r>
          </a:p>
          <a:p>
            <a:pPr marL="228600" indent="-228600" algn="l" defTabSz="825500">
              <a:spcBef>
                <a:spcPts val="1200"/>
              </a:spcBef>
              <a:buSzPct val="100000"/>
              <a:buAutoNum type="arabicPeriod"/>
              <a:defRPr sz="7200">
                <a:solidFill>
                  <a:srgbClr val="000000"/>
                </a:solidFill>
                <a:latin typeface="+mn-lt"/>
                <a:ea typeface="+mn-ea"/>
                <a:cs typeface="+mn-cs"/>
                <a:sym typeface="BrownPro-Bold"/>
              </a:defRPr>
            </a:pPr>
            <a:r>
              <a:t>Ask for help. </a:t>
            </a:r>
            <a:r>
              <a:rPr>
                <a:latin typeface="BrownPro-Regular"/>
                <a:ea typeface="BrownPro-Regular"/>
                <a:cs typeface="BrownPro-Regular"/>
                <a:sym typeface="BrownPro-Regular"/>
              </a:rPr>
              <a:t>This is all our jobs, and we’re all learning.</a:t>
            </a:r>
          </a:p>
          <a:p>
            <a:pPr marL="228600" indent="-228600" algn="l" defTabSz="825500">
              <a:spcBef>
                <a:spcPts val="1200"/>
              </a:spcBef>
              <a:buSzPct val="100000"/>
              <a:buAutoNum type="arabicPeriod"/>
              <a:defRPr sz="7200">
                <a:solidFill>
                  <a:srgbClr val="000000"/>
                </a:solidFill>
                <a:latin typeface="+mn-lt"/>
                <a:ea typeface="+mn-ea"/>
                <a:cs typeface="+mn-cs"/>
                <a:sym typeface="BrownPro-Bold"/>
              </a:defRPr>
            </a:pPr>
            <a:r>
              <a:t>Trust human data over automation.</a:t>
            </a:r>
          </a:p>
        </p:txBody>
      </p:sp>
    </p:spTree>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 name="REFERENCES"/>
          <p:cNvSpPr txBox="1">
            <a:spLocks noGrp="1"/>
          </p:cNvSpPr>
          <p:nvPr>
            <p:ph type="title" idx="4294967295"/>
          </p:nvPr>
        </p:nvSpPr>
        <p:spPr>
          <a:xfrm>
            <a:off x="20251890" y="241299"/>
            <a:ext cx="3603308" cy="787401"/>
          </a:xfrm>
          <a:prstGeom prst="rect">
            <a:avLst/>
          </a:prstGeom>
          <a:noFill/>
          <a:ln w="12700">
            <a:noFill/>
            <a:prstDash/>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rot="0" spcFirstLastPara="0" vertOverflow="overflow" horzOverflow="overflow" vert="horz" wrap="none" lIns="50800" tIns="50800" rIns="50800" bIns="50800" numCol="1" spcCol="0" rtlCol="0" fromWordArt="0" anchor="ctr" anchorCtr="0" forceAA="0" compatLnSpc="1">
            <a:prstTxWarp prst="textNoShape">
              <a:avLst/>
            </a:prstTxWarp>
            <a:spAutoFit/>
          </a:bodyPr>
          <a:lstStyle>
            <a:lvl1pPr>
              <a:defRPr sz="4500">
                <a:solidFill>
                  <a:srgbClr val="FFFFFF"/>
                </a:solidFill>
                <a:latin typeface="+mn-lt"/>
                <a:ea typeface="+mn-ea"/>
                <a:cs typeface="+mn-cs"/>
                <a:sym typeface="BrownPro-Bold"/>
              </a:defRPr>
            </a:lvl1pPr>
          </a:lstStyle>
          <a:p>
            <a:pPr marL="0" marR="0" lvl="0" indent="0" algn="ctr" defTabSz="2438338" rtl="0" eaLnBrk="1" fontAlgn="auto" latinLnBrk="0" hangingPunct="0">
              <a:lnSpc>
                <a:spcPct val="100000"/>
              </a:lnSpc>
              <a:spcBef>
                <a:spcPts val="0"/>
              </a:spcBef>
              <a:spcAft>
                <a:spcPts val="0"/>
              </a:spcAft>
              <a:buClrTx/>
              <a:buSzTx/>
              <a:buFontTx/>
              <a:buNone/>
              <a:tabLst/>
              <a:defRPr/>
            </a:pPr>
            <a:r>
              <a:rPr kumimoji="0" lang="en-US" sz="4500" b="0" i="0" u="none" strike="noStrike" kern="0" cap="none" spc="0" normalizeH="0" baseline="0" noProof="0" dirty="0">
                <a:ln>
                  <a:noFill/>
                </a:ln>
                <a:solidFill>
                  <a:srgbClr val="FFFFFF"/>
                </a:solidFill>
                <a:effectLst/>
                <a:uLnTx/>
                <a:uFillTx/>
                <a:latin typeface="+mn-lt"/>
                <a:ea typeface="+mn-ea"/>
                <a:cs typeface="+mn-cs"/>
                <a:sym typeface="BrownPro-Bold"/>
              </a:rPr>
              <a:t>REFERENCES</a:t>
            </a:r>
          </a:p>
        </p:txBody>
      </p:sp>
      <p:sp>
        <p:nvSpPr>
          <p:cNvPr id="318" name="ACCESSIBLE FILE NAMES: Please…No Spaces and/or Special Characters…"/>
          <p:cNvSpPr txBox="1"/>
          <p:nvPr/>
        </p:nvSpPr>
        <p:spPr>
          <a:xfrm>
            <a:off x="898969" y="2660649"/>
            <a:ext cx="15667601" cy="8394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marL="469900" indent="-469900" algn="l">
              <a:spcBef>
                <a:spcPts val="4600"/>
              </a:spcBef>
              <a:buSzPct val="63000"/>
              <a:buChar char="•"/>
              <a:defRPr sz="5500">
                <a:solidFill>
                  <a:schemeClr val="accent1"/>
                </a:solidFill>
                <a:latin typeface="BrownPro-Regular"/>
                <a:ea typeface="BrownPro-Regular"/>
                <a:cs typeface="BrownPro-Regular"/>
                <a:sym typeface="BrownPro-Regular"/>
              </a:defRPr>
            </a:pPr>
            <a:r>
              <a:rPr u="sng">
                <a:hlinkClick r:id="rId2"/>
              </a:rPr>
              <a:t>ACCESSIBLE FILE NAMES: Please…No Spaces and/or Special Characters</a:t>
            </a:r>
          </a:p>
          <a:p>
            <a:pPr marL="469900" indent="-469900" algn="l">
              <a:spcBef>
                <a:spcPts val="4600"/>
              </a:spcBef>
              <a:buSzPct val="63000"/>
              <a:buChar char="•"/>
              <a:defRPr sz="5500">
                <a:solidFill>
                  <a:schemeClr val="accent1"/>
                </a:solidFill>
                <a:latin typeface="BrownPro-Regular"/>
                <a:ea typeface="BrownPro-Regular"/>
                <a:cs typeface="BrownPro-Regular"/>
                <a:sym typeface="BrownPro-Regular"/>
              </a:defRPr>
            </a:pPr>
            <a:r>
              <a:rPr u="sng">
                <a:hlinkClick r:id="rId3"/>
              </a:rPr>
              <a:t>Characters to Avoid in File Names and Directories</a:t>
            </a:r>
          </a:p>
          <a:p>
            <a:pPr marL="469900" indent="-469900" algn="l">
              <a:spcBef>
                <a:spcPts val="4600"/>
              </a:spcBef>
              <a:buSzPct val="63000"/>
              <a:buChar char="•"/>
              <a:defRPr sz="5500">
                <a:solidFill>
                  <a:schemeClr val="accent1"/>
                </a:solidFill>
                <a:latin typeface="BrownPro-Regular"/>
                <a:ea typeface="BrownPro-Regular"/>
                <a:cs typeface="BrownPro-Regular"/>
                <a:sym typeface="BrownPro-Regular"/>
              </a:defRPr>
            </a:pPr>
            <a:r>
              <a:rPr u="sng">
                <a:hlinkClick r:id="rId4"/>
              </a:rPr>
              <a:t>About Decorative Images</a:t>
            </a:r>
          </a:p>
          <a:p>
            <a:pPr marL="469900" indent="-469900" algn="l">
              <a:spcBef>
                <a:spcPts val="4600"/>
              </a:spcBef>
              <a:buSzPct val="63000"/>
              <a:buChar char="•"/>
              <a:defRPr sz="5500">
                <a:solidFill>
                  <a:schemeClr val="accent1"/>
                </a:solidFill>
                <a:latin typeface="BrownPro-Regular"/>
                <a:ea typeface="BrownPro-Regular"/>
                <a:cs typeface="BrownPro-Regular"/>
                <a:sym typeface="BrownPro-Regular"/>
              </a:defRPr>
            </a:pPr>
            <a:r>
              <a:rPr u="sng">
                <a:hlinkClick r:id="rId5"/>
              </a:rPr>
              <a:t>WebAIM Contrast Checker</a:t>
            </a:r>
          </a:p>
          <a:p>
            <a:pPr marL="469900" indent="-469900" algn="l">
              <a:spcBef>
                <a:spcPts val="4600"/>
              </a:spcBef>
              <a:buSzPct val="63000"/>
              <a:buChar char="•"/>
              <a:defRPr sz="5500">
                <a:solidFill>
                  <a:schemeClr val="accent1"/>
                </a:solidFill>
                <a:latin typeface="BrownPro-Regular"/>
                <a:ea typeface="BrownPro-Regular"/>
                <a:cs typeface="BrownPro-Regular"/>
                <a:sym typeface="BrownPro-Regular"/>
              </a:defRPr>
            </a:pPr>
            <a:r>
              <a:rPr u="sng">
                <a:hlinkClick r:id="rId6"/>
              </a:rPr>
              <a:t>Colorblind WebPage Filter</a:t>
            </a:r>
          </a:p>
        </p:txBody>
      </p:sp>
    </p:spTree>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 name="Thank you for your time."/>
          <p:cNvSpPr txBox="1">
            <a:spLocks noGrp="1"/>
          </p:cNvSpPr>
          <p:nvPr>
            <p:ph type="title" idx="4294967295"/>
          </p:nvPr>
        </p:nvSpPr>
        <p:spPr>
          <a:xfrm>
            <a:off x="4270895" y="2232091"/>
            <a:ext cx="15842210" cy="1752601"/>
          </a:xfrm>
          <a:prstGeom prst="rect">
            <a:avLst/>
          </a:prstGeom>
          <a:noFill/>
          <a:ln w="12700">
            <a:noFill/>
            <a:prstDash/>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rot="0" spcFirstLastPara="0" vertOverflow="overflow" horzOverflow="overflow" vert="horz" wrap="none" lIns="50800" tIns="50800" rIns="50800" bIns="50800" numCol="1" spcCol="0" rtlCol="0" fromWordArt="0" anchor="ctr" anchorCtr="0" forceAA="0" compatLnSpc="1">
            <a:prstTxWarp prst="textNoShape">
              <a:avLst/>
            </a:prstTxWarp>
            <a:spAutoFit/>
          </a:bodyPr>
          <a:lstStyle>
            <a:lvl1pPr algn="l">
              <a:lnSpc>
                <a:spcPct val="80000"/>
              </a:lnSpc>
              <a:defRPr sz="10700" spc="-213">
                <a:solidFill>
                  <a:srgbClr val="000000"/>
                </a:solidFill>
                <a:latin typeface="+mn-lt"/>
                <a:ea typeface="+mn-ea"/>
                <a:cs typeface="+mn-cs"/>
                <a:sym typeface="BrownPro-Bold"/>
              </a:defRPr>
            </a:lvl1pPr>
          </a:lstStyle>
          <a:p>
            <a:pPr marL="0" marR="0" lvl="0" indent="0" algn="l" defTabSz="2438338" rtl="0" eaLnBrk="1" fontAlgn="auto" latinLnBrk="0" hangingPunct="0">
              <a:lnSpc>
                <a:spcPct val="80000"/>
              </a:lnSpc>
              <a:spcBef>
                <a:spcPts val="0"/>
              </a:spcBef>
              <a:spcAft>
                <a:spcPts val="0"/>
              </a:spcAft>
              <a:buClrTx/>
              <a:buSzTx/>
              <a:buFontTx/>
              <a:buNone/>
              <a:tabLst/>
              <a:defRPr/>
            </a:pPr>
            <a:r>
              <a:rPr kumimoji="0" lang="en-US" sz="10700" b="0" i="0" u="none" strike="noStrike" kern="0" cap="none" spc="-213" normalizeH="0" baseline="0" noProof="0" dirty="0">
                <a:ln>
                  <a:noFill/>
                </a:ln>
                <a:solidFill>
                  <a:srgbClr val="000000"/>
                </a:solidFill>
                <a:effectLst/>
                <a:uLnTx/>
                <a:uFillTx/>
                <a:latin typeface="+mn-lt"/>
                <a:ea typeface="+mn-ea"/>
                <a:cs typeface="+mn-cs"/>
                <a:sym typeface="BrownPro-Bold"/>
              </a:rPr>
              <a:t>Thank you for your time.</a:t>
            </a:r>
          </a:p>
        </p:txBody>
      </p:sp>
      <p:sp>
        <p:nvSpPr>
          <p:cNvPr id="323" name="This presentation is licensed under CC-BY-NC-SA."/>
          <p:cNvSpPr txBox="1"/>
          <p:nvPr/>
        </p:nvSpPr>
        <p:spPr>
          <a:xfrm>
            <a:off x="662146" y="5949950"/>
            <a:ext cx="7217499" cy="2882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defTabSz="825500">
              <a:defRPr sz="6000">
                <a:solidFill>
                  <a:srgbClr val="000000"/>
                </a:solidFill>
                <a:latin typeface="+mn-lt"/>
                <a:ea typeface="+mn-ea"/>
                <a:cs typeface="+mn-cs"/>
                <a:sym typeface="BrownPro-Bold"/>
              </a:defRPr>
            </a:lvl1pPr>
          </a:lstStyle>
          <a:p>
            <a:r>
              <a:t>This presentation is licensed under CC-BY-NC-SA.</a:t>
            </a:r>
          </a:p>
        </p:txBody>
      </p:sp>
      <p:pic>
        <p:nvPicPr>
          <p:cNvPr id="324" name="Creative Commons badge for CC-BY-NC-SA: gray bar atop a slim black bar showing CC in a circle with a man icon, an icon of a dollar sign with a slash through it and the text “NC” and SA, for Sharealike." descr="Creative Commons badge for CC-BY-NC-SA: gray bar atop a slim black bar showing CC in a circle with a man icon, an icon of a dollar sign with a slash through it and the text “NC” and SA, for Sharealike."/>
          <p:cNvPicPr>
            <a:picLocks noChangeAspect="1"/>
          </p:cNvPicPr>
          <p:nvPr/>
        </p:nvPicPr>
        <p:blipFill>
          <a:blip r:embed="rId2"/>
          <a:stretch>
            <a:fillRect/>
          </a:stretch>
        </p:blipFill>
        <p:spPr>
          <a:xfrm>
            <a:off x="9334365" y="6384450"/>
            <a:ext cx="4557773" cy="2013900"/>
          </a:xfrm>
          <a:prstGeom prst="rect">
            <a:avLst/>
          </a:prstGeom>
          <a:ln w="12700">
            <a:miter lim="400000"/>
          </a:ln>
        </p:spPr>
      </p:pic>
      <p:sp>
        <p:nvSpPr>
          <p:cNvPr id="322" name="Feel free to use it and remix it for non-commercial use, with attribution."/>
          <p:cNvSpPr txBox="1"/>
          <p:nvPr/>
        </p:nvSpPr>
        <p:spPr>
          <a:xfrm>
            <a:off x="15346858" y="5502881"/>
            <a:ext cx="7941191" cy="3810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defTabSz="825500">
              <a:defRPr sz="6000">
                <a:solidFill>
                  <a:srgbClr val="000000"/>
                </a:solidFill>
                <a:latin typeface="+mn-lt"/>
                <a:ea typeface="+mn-ea"/>
                <a:cs typeface="+mn-cs"/>
                <a:sym typeface="BrownPro-Bold"/>
              </a:defRPr>
            </a:lvl1pPr>
          </a:lstStyle>
          <a:p>
            <a:r>
              <a:t>Feel free to use it and remix it for non-commercial use, with attribution.</a:t>
            </a:r>
          </a:p>
        </p:txBody>
      </p:sp>
      <p:sp>
        <p:nvSpPr>
          <p:cNvPr id="320" name="go.uvm.edu/accessibility"/>
          <p:cNvSpPr txBox="1"/>
          <p:nvPr/>
        </p:nvSpPr>
        <p:spPr>
          <a:xfrm>
            <a:off x="16831120" y="241299"/>
            <a:ext cx="7138036" cy="787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500">
                <a:solidFill>
                  <a:srgbClr val="FFFFFF"/>
                </a:solidFill>
                <a:latin typeface="+mn-lt"/>
                <a:ea typeface="+mn-ea"/>
                <a:cs typeface="+mn-cs"/>
                <a:sym typeface="BrownPro-Bold"/>
              </a:defRPr>
            </a:lvl1pPr>
          </a:lstStyle>
          <a:p>
            <a:r>
              <a:t>go.uvm.edu/accessibility</a:t>
            </a: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 name="WHAT WORD CAN (AND CANNOT) DO"/>
          <p:cNvSpPr txBox="1">
            <a:spLocks noGrp="1"/>
          </p:cNvSpPr>
          <p:nvPr>
            <p:ph type="title" idx="4294967295"/>
          </p:nvPr>
        </p:nvSpPr>
        <p:spPr>
          <a:xfrm>
            <a:off x="13150902" y="241299"/>
            <a:ext cx="10732771" cy="787401"/>
          </a:xfrm>
          <a:prstGeom prst="rect">
            <a:avLst/>
          </a:prstGeom>
          <a:noFill/>
          <a:ln w="12700">
            <a:noFill/>
            <a:prstDash/>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rot="0" spcFirstLastPara="0" vertOverflow="overflow" horzOverflow="overflow" vert="horz" wrap="none" lIns="50800" tIns="50800" rIns="50800" bIns="50800" numCol="1" spcCol="0" rtlCol="0" fromWordArt="0" anchor="ctr" anchorCtr="0" forceAA="0" compatLnSpc="1">
            <a:prstTxWarp prst="textNoShape">
              <a:avLst/>
            </a:prstTxWarp>
            <a:spAutoFit/>
          </a:bodyPr>
          <a:lstStyle>
            <a:lvl1pPr>
              <a:defRPr sz="4500">
                <a:solidFill>
                  <a:srgbClr val="FFFFFF"/>
                </a:solidFill>
                <a:latin typeface="+mn-lt"/>
                <a:ea typeface="+mn-ea"/>
                <a:cs typeface="+mn-cs"/>
                <a:sym typeface="BrownPro-Bold"/>
              </a:defRPr>
            </a:lvl1pPr>
          </a:lstStyle>
          <a:p>
            <a:pPr marL="0" marR="0" lvl="0" indent="0" algn="ctr" defTabSz="2438338" rtl="0" eaLnBrk="1" fontAlgn="auto" latinLnBrk="0" hangingPunct="0">
              <a:lnSpc>
                <a:spcPct val="100000"/>
              </a:lnSpc>
              <a:spcBef>
                <a:spcPts val="0"/>
              </a:spcBef>
              <a:spcAft>
                <a:spcPts val="0"/>
              </a:spcAft>
              <a:buClrTx/>
              <a:buSzTx/>
              <a:buFontTx/>
              <a:buNone/>
              <a:tabLst/>
              <a:defRPr/>
            </a:pPr>
            <a:r>
              <a:rPr kumimoji="0" lang="en-US" sz="4500" b="0" i="0" u="none" strike="noStrike" kern="0" cap="none" spc="0" normalizeH="0" baseline="0" noProof="0" dirty="0">
                <a:ln>
                  <a:noFill/>
                </a:ln>
                <a:solidFill>
                  <a:srgbClr val="FFFFFF"/>
                </a:solidFill>
                <a:effectLst/>
                <a:uLnTx/>
                <a:uFillTx/>
                <a:latin typeface="+mn-lt"/>
                <a:ea typeface="+mn-ea"/>
                <a:cs typeface="+mn-cs"/>
                <a:sym typeface="BrownPro-Bold"/>
              </a:rPr>
              <a:t>WHAT WORD CAN (AND CANNOT) DO</a:t>
            </a:r>
          </a:p>
        </p:txBody>
      </p:sp>
      <p:sp>
        <p:nvSpPr>
          <p:cNvPr id="167" name="Microsoft Word is great for creating and delivering text documents."/>
          <p:cNvSpPr txBox="1"/>
          <p:nvPr/>
        </p:nvSpPr>
        <p:spPr>
          <a:xfrm>
            <a:off x="604151" y="2487645"/>
            <a:ext cx="22826499" cy="2311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defTabSz="825500">
              <a:spcBef>
                <a:spcPts val="1200"/>
              </a:spcBef>
              <a:defRPr sz="7200">
                <a:solidFill>
                  <a:srgbClr val="000000"/>
                </a:solidFill>
                <a:latin typeface="+mn-lt"/>
                <a:ea typeface="+mn-ea"/>
                <a:cs typeface="+mn-cs"/>
                <a:sym typeface="BrownPro-Bold"/>
              </a:defRPr>
            </a:lvl1pPr>
          </a:lstStyle>
          <a:p>
            <a:r>
              <a:t>Microsoft Word is great for creating and delivering text documents.</a:t>
            </a:r>
          </a:p>
        </p:txBody>
      </p:sp>
      <p:sp>
        <p:nvSpPr>
          <p:cNvPr id="168" name="It is not a graphic design tool."/>
          <p:cNvSpPr txBox="1"/>
          <p:nvPr/>
        </p:nvSpPr>
        <p:spPr>
          <a:xfrm>
            <a:off x="604151" y="6029391"/>
            <a:ext cx="14537038" cy="1181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a:defRPr sz="7000">
                <a:solidFill>
                  <a:srgbClr val="000000"/>
                </a:solidFill>
                <a:latin typeface="+mn-lt"/>
                <a:ea typeface="+mn-ea"/>
                <a:cs typeface="+mn-cs"/>
                <a:sym typeface="BrownPro-Bold"/>
              </a:defRPr>
            </a:lvl1pPr>
          </a:lstStyle>
          <a:p>
            <a:r>
              <a:t>It is not a graphic design tool.</a:t>
            </a: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 name="AUTOMATED + MANUAL TESTING"/>
          <p:cNvSpPr txBox="1">
            <a:spLocks noGrp="1"/>
          </p:cNvSpPr>
          <p:nvPr>
            <p:ph type="title" idx="4294967295"/>
          </p:nvPr>
        </p:nvSpPr>
        <p:spPr>
          <a:xfrm>
            <a:off x="14748663" y="241299"/>
            <a:ext cx="9069706" cy="787401"/>
          </a:xfrm>
          <a:prstGeom prst="rect">
            <a:avLst/>
          </a:prstGeom>
          <a:noFill/>
          <a:ln w="12700">
            <a:noFill/>
            <a:prstDash/>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rot="0" spcFirstLastPara="0" vertOverflow="overflow" horzOverflow="overflow" vert="horz" wrap="none" lIns="50800" tIns="50800" rIns="50800" bIns="50800" numCol="1" spcCol="0" rtlCol="0" fromWordArt="0" anchor="ctr" anchorCtr="0" forceAA="0" compatLnSpc="1">
            <a:prstTxWarp prst="textNoShape">
              <a:avLst/>
            </a:prstTxWarp>
            <a:spAutoFit/>
          </a:bodyPr>
          <a:lstStyle>
            <a:lvl1pPr>
              <a:defRPr sz="4500">
                <a:solidFill>
                  <a:srgbClr val="FFFFFF"/>
                </a:solidFill>
                <a:latin typeface="+mn-lt"/>
                <a:ea typeface="+mn-ea"/>
                <a:cs typeface="+mn-cs"/>
                <a:sym typeface="BrownPro-Bold"/>
              </a:defRPr>
            </a:lvl1pPr>
          </a:lstStyle>
          <a:p>
            <a:pPr marL="0" marR="0" lvl="0" indent="0" algn="ctr" defTabSz="2438338" rtl="0" eaLnBrk="1" fontAlgn="auto" latinLnBrk="0" hangingPunct="0">
              <a:lnSpc>
                <a:spcPct val="100000"/>
              </a:lnSpc>
              <a:spcBef>
                <a:spcPts val="0"/>
              </a:spcBef>
              <a:spcAft>
                <a:spcPts val="0"/>
              </a:spcAft>
              <a:buClrTx/>
              <a:buSzTx/>
              <a:buFontTx/>
              <a:buNone/>
              <a:tabLst/>
              <a:defRPr/>
            </a:pPr>
            <a:r>
              <a:rPr kumimoji="0" lang="en-US" sz="4500" b="0" i="0" u="none" strike="noStrike" kern="0" cap="none" spc="0" normalizeH="0" baseline="0" noProof="0" dirty="0">
                <a:ln>
                  <a:noFill/>
                </a:ln>
                <a:solidFill>
                  <a:srgbClr val="FFFFFF"/>
                </a:solidFill>
                <a:effectLst/>
                <a:uLnTx/>
                <a:uFillTx/>
                <a:latin typeface="+mn-lt"/>
                <a:ea typeface="+mn-ea"/>
                <a:cs typeface="+mn-cs"/>
                <a:sym typeface="BrownPro-Bold"/>
              </a:rPr>
              <a:t>AUTOMATED + MANUAL TESTING</a:t>
            </a:r>
          </a:p>
        </p:txBody>
      </p:sp>
      <p:graphicFrame>
        <p:nvGraphicFramePr>
          <p:cNvPr id="170" name="Table 1"/>
          <p:cNvGraphicFramePr/>
          <p:nvPr>
            <p:extLst>
              <p:ext uri="{D42A27DB-BD31-4B8C-83A1-F6EECF244321}">
                <p14:modId xmlns:p14="http://schemas.microsoft.com/office/powerpoint/2010/main" val="1022708493"/>
              </p:ext>
            </p:extLst>
          </p:nvPr>
        </p:nvGraphicFramePr>
        <p:xfrm>
          <a:off x="571981" y="2329944"/>
          <a:ext cx="23240038" cy="8243310"/>
        </p:xfrm>
        <a:graphic>
          <a:graphicData uri="http://schemas.openxmlformats.org/drawingml/2006/table">
            <a:tbl>
              <a:tblPr firstRow="1" firstCol="1">
                <a:tableStyleId>{4C3C2611-4C71-4FC5-86AE-919BDF0F9419}</a:tableStyleId>
              </a:tblPr>
              <a:tblGrid>
                <a:gridCol w="11620019">
                  <a:extLst>
                    <a:ext uri="{9D8B030D-6E8A-4147-A177-3AD203B41FA5}">
                      <a16:colId xmlns:a16="http://schemas.microsoft.com/office/drawing/2014/main" val="20000"/>
                    </a:ext>
                  </a:extLst>
                </a:gridCol>
                <a:gridCol w="11620019">
                  <a:extLst>
                    <a:ext uri="{9D8B030D-6E8A-4147-A177-3AD203B41FA5}">
                      <a16:colId xmlns:a16="http://schemas.microsoft.com/office/drawing/2014/main" val="20001"/>
                    </a:ext>
                  </a:extLst>
                </a:gridCol>
              </a:tblGrid>
              <a:tr h="1793253">
                <a:tc>
                  <a:txBody>
                    <a:bodyPr/>
                    <a:lstStyle/>
                    <a:p>
                      <a:pPr defTabSz="914400">
                        <a:tabLst>
                          <a:tab pos="1663700" algn="l"/>
                        </a:tabLst>
                        <a:defRPr b="0">
                          <a:solidFill>
                            <a:srgbClr val="000000"/>
                          </a:solidFill>
                        </a:defRPr>
                      </a:pPr>
                      <a:r>
                        <a:rPr sz="5000">
                          <a:solidFill>
                            <a:srgbClr val="FFFFFF"/>
                          </a:solidFill>
                          <a:sym typeface="BrownPro-Bold"/>
                        </a:rPr>
                        <a:t>AUTOMATED</a:t>
                      </a:r>
                    </a:p>
                  </a:txBody>
                  <a:tcPr marL="50800" marR="50800" marT="50800" marB="50800" anchor="ctr" horzOverflow="overflow">
                    <a:solidFill>
                      <a:schemeClr val="accent6">
                        <a:satOff val="-16844"/>
                        <a:lumOff val="-30747"/>
                      </a:schemeClr>
                    </a:solidFill>
                  </a:tcPr>
                </a:tc>
                <a:tc>
                  <a:txBody>
                    <a:bodyPr/>
                    <a:lstStyle/>
                    <a:p>
                      <a:pPr defTabSz="914400">
                        <a:tabLst>
                          <a:tab pos="1663700" algn="l"/>
                        </a:tabLst>
                        <a:defRPr b="0">
                          <a:solidFill>
                            <a:srgbClr val="000000"/>
                          </a:solidFill>
                        </a:defRPr>
                      </a:pPr>
                      <a:r>
                        <a:rPr sz="5000">
                          <a:sym typeface="BrownPro-Bold"/>
                        </a:rPr>
                        <a:t>MANUAL</a:t>
                      </a:r>
                    </a:p>
                  </a:txBody>
                  <a:tcPr marL="50800" marR="50800" marT="50800" marB="50800" anchor="ctr" horzOverflow="overflow">
                    <a:solidFill>
                      <a:schemeClr val="accent5">
                        <a:hueOff val="-152895"/>
                        <a:lumOff val="12368"/>
                      </a:schemeClr>
                    </a:solidFill>
                  </a:tcPr>
                </a:tc>
                <a:extLst>
                  <a:ext uri="{0D108BD9-81ED-4DB2-BD59-A6C34878D82A}">
                    <a16:rowId xmlns:a16="http://schemas.microsoft.com/office/drawing/2014/main" val="10000"/>
                  </a:ext>
                </a:extLst>
              </a:tr>
              <a:tr h="6450057">
                <a:tc>
                  <a:txBody>
                    <a:bodyPr/>
                    <a:lstStyle/>
                    <a:p>
                      <a:pPr marL="1405157" indent="-655857" algn="l" defTabSz="825500">
                        <a:buSzPct val="71000"/>
                        <a:buChar char="•"/>
                        <a:defRPr sz="5000" b="0">
                          <a:solidFill>
                            <a:srgbClr val="000000"/>
                          </a:solidFill>
                          <a:sym typeface="BrownPro-Bold"/>
                        </a:defRPr>
                      </a:pPr>
                      <a:r>
                        <a:t>Alt-text</a:t>
                      </a:r>
                    </a:p>
                    <a:p>
                      <a:pPr marL="1405157" indent="-655857" algn="l" defTabSz="825500">
                        <a:buSzPct val="71000"/>
                        <a:buChar char="•"/>
                        <a:defRPr sz="5000" b="0">
                          <a:solidFill>
                            <a:srgbClr val="000000"/>
                          </a:solidFill>
                          <a:sym typeface="BrownPro-Bold"/>
                        </a:defRPr>
                      </a:pPr>
                      <a:r>
                        <a:t>In-line images</a:t>
                      </a:r>
                    </a:p>
                    <a:p>
                      <a:pPr marL="1405157" indent="-655857" algn="l" defTabSz="825500">
                        <a:buSzPct val="71000"/>
                        <a:buChar char="•"/>
                        <a:defRPr sz="5000" b="0">
                          <a:solidFill>
                            <a:srgbClr val="000000"/>
                          </a:solidFill>
                          <a:sym typeface="BrownPro-Bold"/>
                        </a:defRPr>
                      </a:pPr>
                      <a:r>
                        <a:t>Headings</a:t>
                      </a:r>
                    </a:p>
                    <a:p>
                      <a:pPr marL="1405157" indent="-655857" algn="l" defTabSz="825500">
                        <a:buSzPct val="71000"/>
                        <a:buChar char="•"/>
                        <a:defRPr sz="5000" b="0">
                          <a:solidFill>
                            <a:srgbClr val="000000"/>
                          </a:solidFill>
                          <a:sym typeface="BrownPro-Bold"/>
                        </a:defRPr>
                      </a:pPr>
                      <a:r>
                        <a:t>Specify Language</a:t>
                      </a:r>
                    </a:p>
                  </a:txBody>
                  <a:tcPr marL="50800" marR="50800" marT="50800" marB="50800" anchor="ctr" horzOverflow="overflow">
                    <a:solidFill>
                      <a:srgbClr val="FFFFFF"/>
                    </a:solidFill>
                  </a:tcPr>
                </a:tc>
                <a:tc>
                  <a:txBody>
                    <a:bodyPr/>
                    <a:lstStyle/>
                    <a:p>
                      <a:pPr marL="1451988" lvl="2" indent="-537588" algn="l" defTabSz="825500">
                        <a:buSzPct val="71000"/>
                        <a:buChar char="•"/>
                        <a:defRPr sz="5000">
                          <a:latin typeface="+mn-lt"/>
                          <a:ea typeface="+mn-ea"/>
                          <a:cs typeface="+mn-cs"/>
                          <a:sym typeface="BrownPro-Bold"/>
                        </a:defRPr>
                      </a:pPr>
                      <a:r>
                        <a:rPr dirty="0"/>
                        <a:t>Font size, family, and style</a:t>
                      </a:r>
                    </a:p>
                    <a:p>
                      <a:pPr marL="1451988" lvl="2" indent="-537588" algn="l" defTabSz="825500">
                        <a:buSzPct val="71000"/>
                        <a:buChar char="•"/>
                        <a:defRPr sz="5000">
                          <a:latin typeface="+mn-lt"/>
                          <a:ea typeface="+mn-ea"/>
                          <a:cs typeface="+mn-cs"/>
                          <a:sym typeface="BrownPro-Bold"/>
                        </a:defRPr>
                      </a:pPr>
                      <a:r>
                        <a:rPr dirty="0"/>
                        <a:t>Text alignment</a:t>
                      </a:r>
                    </a:p>
                    <a:p>
                      <a:pPr marL="1451988" lvl="2" indent="-537588" algn="l" defTabSz="825500">
                        <a:buSzPct val="71000"/>
                        <a:buChar char="•"/>
                        <a:defRPr sz="5000">
                          <a:latin typeface="+mn-lt"/>
                          <a:ea typeface="+mn-ea"/>
                          <a:cs typeface="+mn-cs"/>
                          <a:sym typeface="BrownPro-Bold"/>
                        </a:defRPr>
                      </a:pPr>
                      <a:r>
                        <a:rPr dirty="0"/>
                        <a:t>Color contrast</a:t>
                      </a:r>
                    </a:p>
                    <a:p>
                      <a:pPr marL="1451988" lvl="2" indent="-537588" algn="l" defTabSz="825500">
                        <a:buSzPct val="71000"/>
                        <a:buChar char="•"/>
                        <a:defRPr sz="5000">
                          <a:latin typeface="+mn-lt"/>
                          <a:ea typeface="+mn-ea"/>
                          <a:cs typeface="+mn-cs"/>
                          <a:sym typeface="BrownPro-Bold"/>
                        </a:defRPr>
                      </a:pPr>
                      <a:r>
                        <a:rPr dirty="0"/>
                        <a:t>Links format</a:t>
                      </a:r>
                    </a:p>
                    <a:p>
                      <a:pPr marL="1451988" lvl="2" indent="-537588" algn="l" defTabSz="825500">
                        <a:buSzPct val="71000"/>
                        <a:buChar char="•"/>
                        <a:defRPr sz="5000">
                          <a:latin typeface="+mn-lt"/>
                          <a:ea typeface="+mn-ea"/>
                          <a:cs typeface="+mn-cs"/>
                          <a:sym typeface="BrownPro-Bold"/>
                        </a:defRPr>
                      </a:pPr>
                      <a:r>
                        <a:rPr dirty="0"/>
                        <a:t>Readable file name</a:t>
                      </a:r>
                    </a:p>
                    <a:p>
                      <a:pPr marL="1451988" lvl="2" indent="-537588" algn="l" defTabSz="825500">
                        <a:buSzPct val="71000"/>
                        <a:buChar char="•"/>
                        <a:defRPr sz="5000">
                          <a:latin typeface="+mn-lt"/>
                          <a:ea typeface="+mn-ea"/>
                          <a:cs typeface="+mn-cs"/>
                          <a:sym typeface="BrownPro-Bold"/>
                        </a:defRPr>
                      </a:pPr>
                      <a:r>
                        <a:rPr dirty="0"/>
                        <a:t>Updated Properties data</a:t>
                      </a:r>
                    </a:p>
                  </a:txBody>
                  <a:tcPr marL="50800" marR="50800" marT="50800" marB="50800" anchor="ctr" horzOverflow="overflow">
                    <a:solidFill>
                      <a:srgbClr val="FFFFFF"/>
                    </a:solidFill>
                  </a:tcPr>
                </a:tc>
                <a:extLst>
                  <a:ext uri="{0D108BD9-81ED-4DB2-BD59-A6C34878D82A}">
                    <a16:rowId xmlns:a16="http://schemas.microsoft.com/office/drawing/2014/main" val="10001"/>
                  </a:ext>
                </a:extLst>
              </a:tr>
            </a:tbl>
          </a:graphicData>
        </a:graphic>
      </p:graphicFrame>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xit" fill="hold" grpId="0" nodeType="clickEffect">
                                  <p:stCondLst>
                                    <p:cond delay="0"/>
                                  </p:stCondLst>
                                  <p:iterate>
                                    <p:tmAbs val="0"/>
                                  </p:iterate>
                                  <p:childTnLst>
                                    <p:animEffect transition="out" filter="fade">
                                      <p:cBhvr>
                                        <p:cTn id="6" dur="1000" fill="hold"/>
                                        <p:tgtEl>
                                          <p:spTgt spid="170"/>
                                        </p:tgtEl>
                                      </p:cBhvr>
                                    </p:animEffect>
                                    <p:set>
                                      <p:cBhvr>
                                        <p:cTn id="7" fill="hold">
                                          <p:stCondLst>
                                            <p:cond delay="999"/>
                                          </p:stCondLst>
                                        </p:cTn>
                                        <p:tgtEl>
                                          <p:spTgt spid="17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0" grpId="0" animBg="1" advAuto="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 name="WORD ACCESSIBILITY @ CDCI"/>
          <p:cNvSpPr txBox="1">
            <a:spLocks noGrp="1"/>
          </p:cNvSpPr>
          <p:nvPr>
            <p:ph type="title" idx="4294967295"/>
          </p:nvPr>
        </p:nvSpPr>
        <p:spPr>
          <a:xfrm>
            <a:off x="15599621" y="241299"/>
            <a:ext cx="8323899" cy="787401"/>
          </a:xfrm>
          <a:prstGeom prst="rect">
            <a:avLst/>
          </a:prstGeom>
          <a:noFill/>
          <a:ln w="12700">
            <a:noFill/>
            <a:prstDash/>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rot="0" spcFirstLastPara="0" vertOverflow="overflow" horzOverflow="overflow" vert="horz" wrap="none" lIns="50800" tIns="50800" rIns="50800" bIns="50800" numCol="1" spcCol="0" rtlCol="0" fromWordArt="0" anchor="ctr" anchorCtr="0" forceAA="0" compatLnSpc="1">
            <a:prstTxWarp prst="textNoShape">
              <a:avLst/>
            </a:prstTxWarp>
            <a:spAutoFit/>
          </a:bodyPr>
          <a:lstStyle>
            <a:lvl1pPr>
              <a:defRPr sz="4500">
                <a:solidFill>
                  <a:srgbClr val="FFFFFF"/>
                </a:solidFill>
                <a:latin typeface="+mn-lt"/>
                <a:ea typeface="+mn-ea"/>
                <a:cs typeface="+mn-cs"/>
                <a:sym typeface="BrownPro-Bold"/>
              </a:defRPr>
            </a:lvl1pPr>
          </a:lstStyle>
          <a:p>
            <a:pPr marL="0" marR="0" lvl="0" indent="0" algn="ctr" defTabSz="2438338" rtl="0" eaLnBrk="1" fontAlgn="auto" latinLnBrk="0" hangingPunct="0">
              <a:lnSpc>
                <a:spcPct val="100000"/>
              </a:lnSpc>
              <a:spcBef>
                <a:spcPts val="0"/>
              </a:spcBef>
              <a:spcAft>
                <a:spcPts val="0"/>
              </a:spcAft>
              <a:buClrTx/>
              <a:buSzTx/>
              <a:buFontTx/>
              <a:buNone/>
              <a:tabLst/>
              <a:defRPr/>
            </a:pPr>
            <a:r>
              <a:rPr kumimoji="0" lang="en-US" sz="4500" b="0" i="0" u="none" strike="noStrike" kern="0" cap="none" spc="0" normalizeH="0" baseline="0" noProof="0" dirty="0">
                <a:ln>
                  <a:noFill/>
                </a:ln>
                <a:solidFill>
                  <a:srgbClr val="FFFFFF"/>
                </a:solidFill>
                <a:effectLst/>
                <a:uLnTx/>
                <a:uFillTx/>
                <a:latin typeface="+mn-lt"/>
                <a:ea typeface="+mn-ea"/>
                <a:cs typeface="+mn-cs"/>
                <a:sym typeface="BrownPro-Bold"/>
              </a:rPr>
              <a:t>WORD ACCESSIBILITY @ CDCI</a:t>
            </a:r>
          </a:p>
        </p:txBody>
      </p:sp>
      <p:graphicFrame>
        <p:nvGraphicFramePr>
          <p:cNvPr id="174" name="Table 1"/>
          <p:cNvGraphicFramePr/>
          <p:nvPr/>
        </p:nvGraphicFramePr>
        <p:xfrm>
          <a:off x="571981" y="2329944"/>
          <a:ext cx="13728036" cy="8243310"/>
        </p:xfrm>
        <a:graphic>
          <a:graphicData uri="http://schemas.openxmlformats.org/drawingml/2006/table">
            <a:tbl>
              <a:tblPr firstRow="1" firstCol="1">
                <a:tableStyleId>{4C3C2611-4C71-4FC5-86AE-919BDF0F9419}</a:tableStyleId>
              </a:tblPr>
              <a:tblGrid>
                <a:gridCol w="5919762">
                  <a:extLst>
                    <a:ext uri="{9D8B030D-6E8A-4147-A177-3AD203B41FA5}">
                      <a16:colId xmlns:a16="http://schemas.microsoft.com/office/drawing/2014/main" val="20000"/>
                    </a:ext>
                  </a:extLst>
                </a:gridCol>
                <a:gridCol w="7808274">
                  <a:extLst>
                    <a:ext uri="{9D8B030D-6E8A-4147-A177-3AD203B41FA5}">
                      <a16:colId xmlns:a16="http://schemas.microsoft.com/office/drawing/2014/main" val="20001"/>
                    </a:ext>
                  </a:extLst>
                </a:gridCol>
              </a:tblGrid>
              <a:tr h="1793253">
                <a:tc>
                  <a:txBody>
                    <a:bodyPr/>
                    <a:lstStyle/>
                    <a:p>
                      <a:pPr defTabSz="914400">
                        <a:tabLst>
                          <a:tab pos="1663700" algn="l"/>
                        </a:tabLst>
                        <a:defRPr b="0">
                          <a:solidFill>
                            <a:srgbClr val="000000"/>
                          </a:solidFill>
                        </a:defRPr>
                      </a:pPr>
                      <a:r>
                        <a:rPr sz="5000">
                          <a:solidFill>
                            <a:srgbClr val="FFFFFF"/>
                          </a:solidFill>
                          <a:sym typeface="BrownPro-Bold"/>
                        </a:rPr>
                        <a:t>AUTOMATED</a:t>
                      </a:r>
                    </a:p>
                  </a:txBody>
                  <a:tcPr marL="50800" marR="50800" marT="50800" marB="50800" anchor="ctr" horzOverflow="overflow">
                    <a:solidFill>
                      <a:schemeClr val="accent6">
                        <a:satOff val="-16844"/>
                        <a:lumOff val="-30747"/>
                      </a:schemeClr>
                    </a:solidFill>
                  </a:tcPr>
                </a:tc>
                <a:tc>
                  <a:txBody>
                    <a:bodyPr/>
                    <a:lstStyle/>
                    <a:p>
                      <a:pPr defTabSz="914400">
                        <a:tabLst>
                          <a:tab pos="1663700" algn="l"/>
                        </a:tabLst>
                        <a:defRPr b="0">
                          <a:solidFill>
                            <a:srgbClr val="000000"/>
                          </a:solidFill>
                        </a:defRPr>
                      </a:pPr>
                      <a:r>
                        <a:rPr sz="5000">
                          <a:sym typeface="BrownPro-Bold"/>
                        </a:rPr>
                        <a:t>MANUAL</a:t>
                      </a:r>
                    </a:p>
                  </a:txBody>
                  <a:tcPr marL="50800" marR="50800" marT="50800" marB="50800" anchor="ctr" horzOverflow="overflow">
                    <a:solidFill>
                      <a:schemeClr val="accent5">
                        <a:hueOff val="-152895"/>
                        <a:lumOff val="12368"/>
                      </a:schemeClr>
                    </a:solidFill>
                  </a:tcPr>
                </a:tc>
                <a:extLst>
                  <a:ext uri="{0D108BD9-81ED-4DB2-BD59-A6C34878D82A}">
                    <a16:rowId xmlns:a16="http://schemas.microsoft.com/office/drawing/2014/main" val="10000"/>
                  </a:ext>
                </a:extLst>
              </a:tr>
              <a:tr h="6450057">
                <a:tc>
                  <a:txBody>
                    <a:bodyPr/>
                    <a:lstStyle/>
                    <a:p>
                      <a:pPr marL="1405157" indent="-655857" algn="l" defTabSz="825500">
                        <a:buSzPct val="71000"/>
                        <a:buChar char="•"/>
                        <a:defRPr sz="5000" b="0">
                          <a:solidFill>
                            <a:srgbClr val="000000"/>
                          </a:solidFill>
                          <a:sym typeface="BrownPro-Bold"/>
                        </a:defRPr>
                      </a:pPr>
                      <a:r>
                        <a:t>Alt-text</a:t>
                      </a:r>
                    </a:p>
                    <a:p>
                      <a:pPr marL="1405157" indent="-655857" algn="l" defTabSz="825500">
                        <a:buSzPct val="71000"/>
                        <a:buChar char="•"/>
                        <a:defRPr sz="5000" b="0">
                          <a:solidFill>
                            <a:srgbClr val="000000"/>
                          </a:solidFill>
                          <a:sym typeface="BrownPro-Bold"/>
                        </a:defRPr>
                      </a:pPr>
                      <a:r>
                        <a:t>In-line images</a:t>
                      </a:r>
                    </a:p>
                    <a:p>
                      <a:pPr marL="1405157" indent="-655857" algn="l" defTabSz="825500">
                        <a:buSzPct val="71000"/>
                        <a:buChar char="•"/>
                        <a:defRPr sz="5000" b="0">
                          <a:solidFill>
                            <a:srgbClr val="000000"/>
                          </a:solidFill>
                          <a:sym typeface="BrownPro-Bold"/>
                        </a:defRPr>
                      </a:pPr>
                      <a:r>
                        <a:t>Headings</a:t>
                      </a:r>
                    </a:p>
                    <a:p>
                      <a:pPr marL="1405157" indent="-655857" algn="l" defTabSz="825500">
                        <a:buSzPct val="71000"/>
                        <a:buChar char="•"/>
                        <a:defRPr sz="5000" b="0">
                          <a:solidFill>
                            <a:srgbClr val="000000"/>
                          </a:solidFill>
                          <a:sym typeface="BrownPro-Bold"/>
                        </a:defRPr>
                      </a:pPr>
                      <a:r>
                        <a:t>Specify Language</a:t>
                      </a:r>
                    </a:p>
                  </a:txBody>
                  <a:tcPr marL="50800" marR="50800" marT="50800" marB="50800" anchor="ctr" horzOverflow="overflow">
                    <a:solidFill>
                      <a:srgbClr val="FFFFFF"/>
                    </a:solidFill>
                  </a:tcPr>
                </a:tc>
                <a:tc>
                  <a:txBody>
                    <a:bodyPr/>
                    <a:lstStyle/>
                    <a:p>
                      <a:pPr marL="1451988" lvl="2" indent="-537588" algn="l" defTabSz="825500">
                        <a:buSzPct val="71000"/>
                        <a:buChar char="•"/>
                        <a:defRPr sz="5000">
                          <a:latin typeface="+mn-lt"/>
                          <a:ea typeface="+mn-ea"/>
                          <a:cs typeface="+mn-cs"/>
                          <a:sym typeface="BrownPro-Bold"/>
                        </a:defRPr>
                      </a:pPr>
                      <a:r>
                        <a:t>Font size, family, and style</a:t>
                      </a:r>
                    </a:p>
                    <a:p>
                      <a:pPr marL="1451988" lvl="2" indent="-537588" algn="l" defTabSz="825500">
                        <a:buSzPct val="71000"/>
                        <a:buChar char="•"/>
                        <a:defRPr sz="5000">
                          <a:latin typeface="+mn-lt"/>
                          <a:ea typeface="+mn-ea"/>
                          <a:cs typeface="+mn-cs"/>
                          <a:sym typeface="BrownPro-Bold"/>
                        </a:defRPr>
                      </a:pPr>
                      <a:r>
                        <a:t>Text alignment</a:t>
                      </a:r>
                    </a:p>
                    <a:p>
                      <a:pPr marL="1451988" lvl="2" indent="-537588" algn="l" defTabSz="825500">
                        <a:buSzPct val="71000"/>
                        <a:buChar char="•"/>
                        <a:defRPr sz="5000">
                          <a:latin typeface="+mn-lt"/>
                          <a:ea typeface="+mn-ea"/>
                          <a:cs typeface="+mn-cs"/>
                          <a:sym typeface="BrownPro-Bold"/>
                        </a:defRPr>
                      </a:pPr>
                      <a:r>
                        <a:t>Color contrast</a:t>
                      </a:r>
                    </a:p>
                    <a:p>
                      <a:pPr marL="1451988" lvl="2" indent="-537588" algn="l" defTabSz="825500">
                        <a:buSzPct val="71000"/>
                        <a:buChar char="•"/>
                        <a:defRPr sz="5000">
                          <a:latin typeface="+mn-lt"/>
                          <a:ea typeface="+mn-ea"/>
                          <a:cs typeface="+mn-cs"/>
                          <a:sym typeface="BrownPro-Bold"/>
                        </a:defRPr>
                      </a:pPr>
                      <a:r>
                        <a:t>Links format</a:t>
                      </a:r>
                    </a:p>
                    <a:p>
                      <a:pPr marL="1451988" lvl="2" indent="-537588" algn="l" defTabSz="825500">
                        <a:buSzPct val="71000"/>
                        <a:buChar char="•"/>
                        <a:defRPr sz="5000">
                          <a:latin typeface="+mn-lt"/>
                          <a:ea typeface="+mn-ea"/>
                          <a:cs typeface="+mn-cs"/>
                          <a:sym typeface="BrownPro-Bold"/>
                        </a:defRPr>
                      </a:pPr>
                      <a:r>
                        <a:t>Readable file name</a:t>
                      </a:r>
                    </a:p>
                    <a:p>
                      <a:pPr marL="1451988" lvl="2" indent="-537588" algn="l" defTabSz="825500">
                        <a:buSzPct val="71000"/>
                        <a:buChar char="•"/>
                        <a:defRPr sz="5000">
                          <a:latin typeface="+mn-lt"/>
                          <a:ea typeface="+mn-ea"/>
                          <a:cs typeface="+mn-cs"/>
                          <a:sym typeface="BrownPro-Bold"/>
                        </a:defRPr>
                      </a:pPr>
                      <a:r>
                        <a:t>Updated Properties data</a:t>
                      </a:r>
                    </a:p>
                  </a:txBody>
                  <a:tcPr marL="50800" marR="50800" marT="50800" marB="50800" anchor="ctr" horzOverflow="overflow">
                    <a:solidFill>
                      <a:srgbClr val="FFFFFF"/>
                    </a:solidFill>
                  </a:tcPr>
                </a:tc>
                <a:extLst>
                  <a:ext uri="{0D108BD9-81ED-4DB2-BD59-A6C34878D82A}">
                    <a16:rowId xmlns:a16="http://schemas.microsoft.com/office/drawing/2014/main" val="10001"/>
                  </a:ext>
                </a:extLst>
              </a:tr>
            </a:tbl>
          </a:graphicData>
        </a:graphic>
      </p:graphicFrame>
      <p:sp>
        <p:nvSpPr>
          <p:cNvPr id="175" name="Addressing these items should* get you to the level of accessibility for Word documents that CDCI is requesting."/>
          <p:cNvSpPr txBox="1"/>
          <p:nvPr/>
        </p:nvSpPr>
        <p:spPr>
          <a:xfrm>
            <a:off x="15067351" y="2533649"/>
            <a:ext cx="8162208" cy="7835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defTabSz="825500">
              <a:spcBef>
                <a:spcPts val="1200"/>
              </a:spcBef>
              <a:defRPr sz="7200">
                <a:solidFill>
                  <a:srgbClr val="000000"/>
                </a:solidFill>
                <a:latin typeface="+mn-lt"/>
                <a:ea typeface="+mn-ea"/>
                <a:cs typeface="+mn-cs"/>
                <a:sym typeface="BrownPro-Bold"/>
              </a:defRPr>
            </a:lvl1pPr>
          </a:lstStyle>
          <a:p>
            <a:r>
              <a:t>Addressing these items should* get you to the level of accessibility for Word documents that CDCI is requesting.</a:t>
            </a: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 name="THE ASTERISK"/>
          <p:cNvSpPr txBox="1">
            <a:spLocks noGrp="1"/>
          </p:cNvSpPr>
          <p:nvPr>
            <p:ph type="title" idx="4294967295"/>
          </p:nvPr>
        </p:nvSpPr>
        <p:spPr>
          <a:xfrm>
            <a:off x="19982867" y="241299"/>
            <a:ext cx="3926206" cy="787401"/>
          </a:xfrm>
          <a:prstGeom prst="rect">
            <a:avLst/>
          </a:prstGeom>
          <a:noFill/>
          <a:ln w="12700">
            <a:noFill/>
            <a:prstDash/>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rot="0" spcFirstLastPara="0" vertOverflow="overflow" horzOverflow="overflow" vert="horz" wrap="none" lIns="50800" tIns="50800" rIns="50800" bIns="50800" numCol="1" spcCol="0" rtlCol="0" fromWordArt="0" anchor="ctr" anchorCtr="0" forceAA="0" compatLnSpc="1">
            <a:prstTxWarp prst="textNoShape">
              <a:avLst/>
            </a:prstTxWarp>
            <a:spAutoFit/>
          </a:bodyPr>
          <a:lstStyle>
            <a:lvl1pPr>
              <a:defRPr sz="4500">
                <a:solidFill>
                  <a:srgbClr val="FFFFFF"/>
                </a:solidFill>
                <a:latin typeface="+mn-lt"/>
                <a:ea typeface="+mn-ea"/>
                <a:cs typeface="+mn-cs"/>
                <a:sym typeface="BrownPro-Bold"/>
              </a:defRPr>
            </a:lvl1pPr>
          </a:lstStyle>
          <a:p>
            <a:pPr marL="0" marR="0" lvl="0" indent="0" algn="ctr" defTabSz="2438338" rtl="0" eaLnBrk="1" fontAlgn="auto" latinLnBrk="0" hangingPunct="0">
              <a:lnSpc>
                <a:spcPct val="100000"/>
              </a:lnSpc>
              <a:spcBef>
                <a:spcPts val="0"/>
              </a:spcBef>
              <a:spcAft>
                <a:spcPts val="0"/>
              </a:spcAft>
              <a:buClrTx/>
              <a:buSzTx/>
              <a:buFontTx/>
              <a:buNone/>
              <a:tabLst/>
              <a:defRPr/>
            </a:pPr>
            <a:r>
              <a:rPr kumimoji="0" lang="en-US" sz="4500" b="0" i="0" u="none" strike="noStrike" kern="0" cap="none" spc="0" normalizeH="0" baseline="0" noProof="0" dirty="0">
                <a:ln>
                  <a:noFill/>
                </a:ln>
                <a:solidFill>
                  <a:srgbClr val="FFFFFF"/>
                </a:solidFill>
                <a:effectLst/>
                <a:uLnTx/>
                <a:uFillTx/>
                <a:latin typeface="+mn-lt"/>
                <a:ea typeface="+mn-ea"/>
                <a:cs typeface="+mn-cs"/>
                <a:sym typeface="BrownPro-Bold"/>
              </a:rPr>
              <a:t>THE ASTERISK</a:t>
            </a:r>
          </a:p>
        </p:txBody>
      </p:sp>
      <p:graphicFrame>
        <p:nvGraphicFramePr>
          <p:cNvPr id="178" name="Table 1"/>
          <p:cNvGraphicFramePr/>
          <p:nvPr/>
        </p:nvGraphicFramePr>
        <p:xfrm>
          <a:off x="571981" y="2329944"/>
          <a:ext cx="13728036" cy="8243310"/>
        </p:xfrm>
        <a:graphic>
          <a:graphicData uri="http://schemas.openxmlformats.org/drawingml/2006/table">
            <a:tbl>
              <a:tblPr firstRow="1" firstCol="1">
                <a:tableStyleId>{4C3C2611-4C71-4FC5-86AE-919BDF0F9419}</a:tableStyleId>
              </a:tblPr>
              <a:tblGrid>
                <a:gridCol w="5919762">
                  <a:extLst>
                    <a:ext uri="{9D8B030D-6E8A-4147-A177-3AD203B41FA5}">
                      <a16:colId xmlns:a16="http://schemas.microsoft.com/office/drawing/2014/main" val="20000"/>
                    </a:ext>
                  </a:extLst>
                </a:gridCol>
                <a:gridCol w="7808274">
                  <a:extLst>
                    <a:ext uri="{9D8B030D-6E8A-4147-A177-3AD203B41FA5}">
                      <a16:colId xmlns:a16="http://schemas.microsoft.com/office/drawing/2014/main" val="20001"/>
                    </a:ext>
                  </a:extLst>
                </a:gridCol>
              </a:tblGrid>
              <a:tr h="1793253">
                <a:tc>
                  <a:txBody>
                    <a:bodyPr/>
                    <a:lstStyle/>
                    <a:p>
                      <a:pPr defTabSz="914400">
                        <a:tabLst>
                          <a:tab pos="1663700" algn="l"/>
                        </a:tabLst>
                        <a:defRPr b="0">
                          <a:solidFill>
                            <a:srgbClr val="000000"/>
                          </a:solidFill>
                        </a:defRPr>
                      </a:pPr>
                      <a:r>
                        <a:rPr sz="5000">
                          <a:solidFill>
                            <a:srgbClr val="FFFFFF"/>
                          </a:solidFill>
                          <a:sym typeface="BrownPro-Bold"/>
                        </a:rPr>
                        <a:t>AUTOMATED</a:t>
                      </a:r>
                    </a:p>
                  </a:txBody>
                  <a:tcPr marL="50800" marR="50800" marT="50800" marB="50800" anchor="ctr" horzOverflow="overflow">
                    <a:solidFill>
                      <a:schemeClr val="accent6">
                        <a:satOff val="-16844"/>
                        <a:lumOff val="-30747"/>
                      </a:schemeClr>
                    </a:solidFill>
                  </a:tcPr>
                </a:tc>
                <a:tc>
                  <a:txBody>
                    <a:bodyPr/>
                    <a:lstStyle/>
                    <a:p>
                      <a:pPr defTabSz="914400">
                        <a:tabLst>
                          <a:tab pos="1663700" algn="l"/>
                        </a:tabLst>
                        <a:defRPr b="0">
                          <a:solidFill>
                            <a:srgbClr val="000000"/>
                          </a:solidFill>
                        </a:defRPr>
                      </a:pPr>
                      <a:r>
                        <a:rPr sz="5000">
                          <a:sym typeface="BrownPro-Bold"/>
                        </a:rPr>
                        <a:t>MANUAL</a:t>
                      </a:r>
                    </a:p>
                  </a:txBody>
                  <a:tcPr marL="50800" marR="50800" marT="50800" marB="50800" anchor="ctr" horzOverflow="overflow">
                    <a:solidFill>
                      <a:schemeClr val="accent5">
                        <a:hueOff val="-152895"/>
                        <a:lumOff val="12368"/>
                      </a:schemeClr>
                    </a:solidFill>
                  </a:tcPr>
                </a:tc>
                <a:extLst>
                  <a:ext uri="{0D108BD9-81ED-4DB2-BD59-A6C34878D82A}">
                    <a16:rowId xmlns:a16="http://schemas.microsoft.com/office/drawing/2014/main" val="10000"/>
                  </a:ext>
                </a:extLst>
              </a:tr>
              <a:tr h="6450057">
                <a:tc>
                  <a:txBody>
                    <a:bodyPr/>
                    <a:lstStyle/>
                    <a:p>
                      <a:pPr marL="1405157" indent="-655857" algn="l" defTabSz="825500">
                        <a:buSzPct val="71000"/>
                        <a:buChar char="•"/>
                        <a:defRPr sz="5000" b="0">
                          <a:solidFill>
                            <a:srgbClr val="000000"/>
                          </a:solidFill>
                          <a:sym typeface="BrownPro-Bold"/>
                        </a:defRPr>
                      </a:pPr>
                      <a:r>
                        <a:t>Alt-text</a:t>
                      </a:r>
                    </a:p>
                    <a:p>
                      <a:pPr marL="1405157" indent="-655857" algn="l" defTabSz="825500">
                        <a:buSzPct val="71000"/>
                        <a:buChar char="•"/>
                        <a:defRPr sz="5000" b="0">
                          <a:solidFill>
                            <a:srgbClr val="000000"/>
                          </a:solidFill>
                          <a:sym typeface="BrownPro-Bold"/>
                        </a:defRPr>
                      </a:pPr>
                      <a:r>
                        <a:t>In-line images</a:t>
                      </a:r>
                    </a:p>
                    <a:p>
                      <a:pPr marL="1405157" indent="-655857" algn="l" defTabSz="825500">
                        <a:buSzPct val="71000"/>
                        <a:buChar char="•"/>
                        <a:defRPr sz="5000" b="0">
                          <a:solidFill>
                            <a:srgbClr val="000000"/>
                          </a:solidFill>
                          <a:sym typeface="BrownPro-Bold"/>
                        </a:defRPr>
                      </a:pPr>
                      <a:r>
                        <a:t>Headings</a:t>
                      </a:r>
                    </a:p>
                    <a:p>
                      <a:pPr marL="1405157" indent="-655857" algn="l" defTabSz="825500">
                        <a:buSzPct val="71000"/>
                        <a:buChar char="•"/>
                        <a:defRPr sz="5000" b="0">
                          <a:solidFill>
                            <a:srgbClr val="000000"/>
                          </a:solidFill>
                          <a:sym typeface="BrownPro-Bold"/>
                        </a:defRPr>
                      </a:pPr>
                      <a:r>
                        <a:t>Specify Language</a:t>
                      </a:r>
                    </a:p>
                  </a:txBody>
                  <a:tcPr marL="50800" marR="50800" marT="50800" marB="50800" anchor="ctr" horzOverflow="overflow">
                    <a:solidFill>
                      <a:srgbClr val="FFFFFF"/>
                    </a:solidFill>
                  </a:tcPr>
                </a:tc>
                <a:tc>
                  <a:txBody>
                    <a:bodyPr/>
                    <a:lstStyle/>
                    <a:p>
                      <a:pPr marL="1451988" lvl="2" indent="-537588" algn="l" defTabSz="825500">
                        <a:buSzPct val="71000"/>
                        <a:buChar char="•"/>
                        <a:defRPr sz="5000">
                          <a:latin typeface="+mn-lt"/>
                          <a:ea typeface="+mn-ea"/>
                          <a:cs typeface="+mn-cs"/>
                          <a:sym typeface="BrownPro-Bold"/>
                        </a:defRPr>
                      </a:pPr>
                      <a:r>
                        <a:t>Font size, family, and style</a:t>
                      </a:r>
                    </a:p>
                    <a:p>
                      <a:pPr marL="1451988" lvl="2" indent="-537588" algn="l" defTabSz="825500">
                        <a:buSzPct val="71000"/>
                        <a:buChar char="•"/>
                        <a:defRPr sz="5000">
                          <a:latin typeface="+mn-lt"/>
                          <a:ea typeface="+mn-ea"/>
                          <a:cs typeface="+mn-cs"/>
                          <a:sym typeface="BrownPro-Bold"/>
                        </a:defRPr>
                      </a:pPr>
                      <a:r>
                        <a:t>Text alignment</a:t>
                      </a:r>
                    </a:p>
                    <a:p>
                      <a:pPr marL="1451988" lvl="2" indent="-537588" algn="l" defTabSz="825500">
                        <a:buSzPct val="71000"/>
                        <a:buChar char="•"/>
                        <a:defRPr sz="5000">
                          <a:latin typeface="+mn-lt"/>
                          <a:ea typeface="+mn-ea"/>
                          <a:cs typeface="+mn-cs"/>
                          <a:sym typeface="BrownPro-Bold"/>
                        </a:defRPr>
                      </a:pPr>
                      <a:r>
                        <a:t>Color contrast</a:t>
                      </a:r>
                    </a:p>
                    <a:p>
                      <a:pPr marL="1451988" lvl="2" indent="-537588" algn="l" defTabSz="825500">
                        <a:buSzPct val="71000"/>
                        <a:buChar char="•"/>
                        <a:defRPr sz="5000">
                          <a:latin typeface="+mn-lt"/>
                          <a:ea typeface="+mn-ea"/>
                          <a:cs typeface="+mn-cs"/>
                          <a:sym typeface="BrownPro-Bold"/>
                        </a:defRPr>
                      </a:pPr>
                      <a:r>
                        <a:t>Links format</a:t>
                      </a:r>
                    </a:p>
                    <a:p>
                      <a:pPr marL="1451988" lvl="2" indent="-537588" algn="l" defTabSz="825500">
                        <a:buSzPct val="71000"/>
                        <a:buChar char="•"/>
                        <a:defRPr sz="5000">
                          <a:latin typeface="+mn-lt"/>
                          <a:ea typeface="+mn-ea"/>
                          <a:cs typeface="+mn-cs"/>
                          <a:sym typeface="BrownPro-Bold"/>
                        </a:defRPr>
                      </a:pPr>
                      <a:r>
                        <a:t>Readable file name</a:t>
                      </a:r>
                    </a:p>
                    <a:p>
                      <a:pPr marL="1451988" lvl="2" indent="-537588" algn="l" defTabSz="825500">
                        <a:buSzPct val="71000"/>
                        <a:buChar char="•"/>
                        <a:defRPr sz="5000">
                          <a:latin typeface="+mn-lt"/>
                          <a:ea typeface="+mn-ea"/>
                          <a:cs typeface="+mn-cs"/>
                          <a:sym typeface="BrownPro-Bold"/>
                        </a:defRPr>
                      </a:pPr>
                      <a:r>
                        <a:t>Updated Properties data</a:t>
                      </a:r>
                    </a:p>
                  </a:txBody>
                  <a:tcPr marL="50800" marR="50800" marT="50800" marB="50800" anchor="ctr" horzOverflow="overflow">
                    <a:solidFill>
                      <a:srgbClr val="FFFFFF"/>
                    </a:solidFill>
                  </a:tcPr>
                </a:tc>
                <a:extLst>
                  <a:ext uri="{0D108BD9-81ED-4DB2-BD59-A6C34878D82A}">
                    <a16:rowId xmlns:a16="http://schemas.microsoft.com/office/drawing/2014/main" val="10001"/>
                  </a:ext>
                </a:extLst>
              </a:tr>
            </a:tbl>
          </a:graphicData>
        </a:graphic>
      </p:graphicFrame>
      <p:sp>
        <p:nvSpPr>
          <p:cNvPr id="179" name="*As always, ask for and respond to user feedback on the accessibility of your documents."/>
          <p:cNvSpPr txBox="1"/>
          <p:nvPr/>
        </p:nvSpPr>
        <p:spPr>
          <a:xfrm>
            <a:off x="15067351" y="3086099"/>
            <a:ext cx="8162208" cy="6731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defTabSz="825500">
              <a:spcBef>
                <a:spcPts val="1200"/>
              </a:spcBef>
              <a:defRPr sz="7200">
                <a:solidFill>
                  <a:srgbClr val="000000"/>
                </a:solidFill>
                <a:latin typeface="+mn-lt"/>
                <a:ea typeface="+mn-ea"/>
                <a:cs typeface="+mn-cs"/>
                <a:sym typeface="BrownPro-Bold"/>
              </a:defRPr>
            </a:lvl1pPr>
          </a:lstStyle>
          <a:p>
            <a:r>
              <a:t>*As always, ask for and respond to user feedback on the accessibility of your documents.</a:t>
            </a:r>
          </a:p>
        </p:txBody>
      </p:sp>
      <p:sp>
        <p:nvSpPr>
          <p:cNvPr id="180" name="Rectangle">
            <a:extLst>
              <a:ext uri="{C183D7F6-B498-43B3-948B-1728B52AA6E4}">
                <adec:decorative xmlns:adec="http://schemas.microsoft.com/office/drawing/2017/decorative" val="1"/>
              </a:ext>
            </a:extLst>
          </p:cNvPr>
          <p:cNvSpPr/>
          <p:nvPr/>
        </p:nvSpPr>
        <p:spPr>
          <a:xfrm>
            <a:off x="571981" y="2336294"/>
            <a:ext cx="13728037" cy="8243312"/>
          </a:xfrm>
          <a:prstGeom prst="rect">
            <a:avLst/>
          </a:prstGeom>
          <a:solidFill>
            <a:srgbClr val="000000">
              <a:alpha val="25244"/>
            </a:srgbClr>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 name="THE TIREDNESS OF ROSABEL"/>
          <p:cNvSpPr txBox="1">
            <a:spLocks noGrp="1"/>
          </p:cNvSpPr>
          <p:nvPr>
            <p:ph type="title" idx="4294967295"/>
          </p:nvPr>
        </p:nvSpPr>
        <p:spPr>
          <a:xfrm>
            <a:off x="16102455" y="241299"/>
            <a:ext cx="7835266" cy="787401"/>
          </a:xfrm>
          <a:prstGeom prst="rect">
            <a:avLst/>
          </a:prstGeom>
          <a:noFill/>
          <a:ln w="12700">
            <a:noFill/>
            <a:prstDash/>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rot="0" spcFirstLastPara="0" vertOverflow="overflow" horzOverflow="overflow" vert="horz" wrap="none" lIns="50800" tIns="50800" rIns="50800" bIns="50800" numCol="1" spcCol="0" rtlCol="0" fromWordArt="0" anchor="ctr" anchorCtr="0" forceAA="0" compatLnSpc="1">
            <a:prstTxWarp prst="textNoShape">
              <a:avLst/>
            </a:prstTxWarp>
            <a:spAutoFit/>
          </a:bodyPr>
          <a:lstStyle>
            <a:lvl1pPr>
              <a:defRPr sz="4500">
                <a:solidFill>
                  <a:srgbClr val="FFFFFF"/>
                </a:solidFill>
                <a:latin typeface="+mn-lt"/>
                <a:ea typeface="+mn-ea"/>
                <a:cs typeface="+mn-cs"/>
                <a:sym typeface="BrownPro-Bold"/>
              </a:defRPr>
            </a:lvl1pPr>
          </a:lstStyle>
          <a:p>
            <a:pPr marL="0" marR="0" lvl="0" indent="0" algn="ctr" defTabSz="2438338" rtl="0" eaLnBrk="1" fontAlgn="auto" latinLnBrk="0" hangingPunct="0">
              <a:lnSpc>
                <a:spcPct val="100000"/>
              </a:lnSpc>
              <a:spcBef>
                <a:spcPts val="0"/>
              </a:spcBef>
              <a:spcAft>
                <a:spcPts val="0"/>
              </a:spcAft>
              <a:buClrTx/>
              <a:buSzTx/>
              <a:buFontTx/>
              <a:buNone/>
              <a:tabLst/>
              <a:defRPr/>
            </a:pPr>
            <a:r>
              <a:rPr kumimoji="0" lang="en-US" sz="4500" b="0" i="0" u="none" strike="noStrike" kern="0" cap="none" spc="0" normalizeH="0" baseline="0" noProof="0" dirty="0">
                <a:ln>
                  <a:noFill/>
                </a:ln>
                <a:solidFill>
                  <a:srgbClr val="FFFFFF"/>
                </a:solidFill>
                <a:effectLst/>
                <a:uLnTx/>
                <a:uFillTx/>
                <a:latin typeface="+mn-lt"/>
                <a:ea typeface="+mn-ea"/>
                <a:cs typeface="+mn-cs"/>
                <a:sym typeface="BrownPro-Bold"/>
              </a:rPr>
              <a:t>THE TIREDNESS OF ROSABEL</a:t>
            </a:r>
          </a:p>
        </p:txBody>
      </p:sp>
      <p:sp>
        <p:nvSpPr>
          <p:cNvPr id="183" name="Here’s a sample Word document for you to work through.…"/>
          <p:cNvSpPr txBox="1"/>
          <p:nvPr/>
        </p:nvSpPr>
        <p:spPr>
          <a:xfrm>
            <a:off x="1194629" y="3009899"/>
            <a:ext cx="10997372" cy="8229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defTabSz="825500">
              <a:spcBef>
                <a:spcPts val="3900"/>
              </a:spcBef>
              <a:defRPr sz="7200">
                <a:solidFill>
                  <a:srgbClr val="000000"/>
                </a:solidFill>
                <a:latin typeface="+mn-lt"/>
                <a:ea typeface="+mn-ea"/>
                <a:cs typeface="+mn-cs"/>
                <a:sym typeface="BrownPro-Bold"/>
              </a:defRPr>
            </a:pPr>
            <a:r>
              <a:t>Here’s a sample Word document for you to work through.</a:t>
            </a:r>
          </a:p>
          <a:p>
            <a:pPr algn="l">
              <a:defRPr sz="7000">
                <a:solidFill>
                  <a:srgbClr val="000000"/>
                </a:solidFill>
                <a:latin typeface="+mn-lt"/>
                <a:ea typeface="+mn-ea"/>
                <a:cs typeface="+mn-cs"/>
                <a:sym typeface="BrownPro-Bold"/>
              </a:defRPr>
            </a:pPr>
            <a:r>
              <a:t>It has many accessibility issues, and we’re going to go through how to fix those.</a:t>
            </a:r>
          </a:p>
        </p:txBody>
      </p:sp>
      <p:grpSp>
        <p:nvGrpSpPr>
          <p:cNvPr id="186" name="rosabel.jpg" descr="Thumbnail of a Word document showing the opening page of a short story."/>
          <p:cNvGrpSpPr/>
          <p:nvPr/>
        </p:nvGrpSpPr>
        <p:grpSpPr>
          <a:xfrm>
            <a:off x="13785850" y="2069735"/>
            <a:ext cx="8211409" cy="10643330"/>
            <a:chOff x="0" y="0"/>
            <a:chExt cx="8211408" cy="10643329"/>
          </a:xfrm>
        </p:grpSpPr>
        <p:pic>
          <p:nvPicPr>
            <p:cNvPr id="185" name="rosabel.jpg" descr="rosabel.jpg"/>
            <p:cNvPicPr>
              <a:picLocks noChangeAspect="1"/>
            </p:cNvPicPr>
            <p:nvPr/>
          </p:nvPicPr>
          <p:blipFill>
            <a:blip r:embed="rId2"/>
            <a:stretch>
              <a:fillRect/>
            </a:stretch>
          </p:blipFill>
          <p:spPr>
            <a:xfrm>
              <a:off x="127000" y="88900"/>
              <a:ext cx="7957409" cy="10313130"/>
            </a:xfrm>
            <a:prstGeom prst="rect">
              <a:avLst/>
            </a:prstGeom>
            <a:ln>
              <a:noFill/>
            </a:ln>
            <a:effectLst/>
          </p:spPr>
        </p:pic>
        <p:pic>
          <p:nvPicPr>
            <p:cNvPr id="184" name="rosabel.jpg" descr="rosabel.jpg"/>
            <p:cNvPicPr>
              <a:picLocks/>
            </p:cNvPicPr>
            <p:nvPr/>
          </p:nvPicPr>
          <p:blipFill>
            <a:blip r:embed="rId3"/>
            <a:stretch>
              <a:fillRect/>
            </a:stretch>
          </p:blipFill>
          <p:spPr>
            <a:xfrm>
              <a:off x="0" y="0"/>
              <a:ext cx="8211409" cy="10643330"/>
            </a:xfrm>
            <a:prstGeom prst="rect">
              <a:avLst/>
            </a:prstGeom>
            <a:effectLst/>
          </p:spPr>
        </p:pic>
      </p:gr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 name="WORD HAS AN AUTOMATED ACCESSIBILITY CHECKER"/>
          <p:cNvSpPr txBox="1">
            <a:spLocks noGrp="1"/>
          </p:cNvSpPr>
          <p:nvPr>
            <p:ph type="title" idx="4294967295"/>
          </p:nvPr>
        </p:nvSpPr>
        <p:spPr>
          <a:xfrm>
            <a:off x="9251208" y="241299"/>
            <a:ext cx="14758989" cy="787401"/>
          </a:xfrm>
          <a:prstGeom prst="rect">
            <a:avLst/>
          </a:prstGeom>
          <a:noFill/>
          <a:ln w="12700">
            <a:noFill/>
            <a:prstDash/>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rot="0" spcFirstLastPara="0" vertOverflow="overflow" horzOverflow="overflow" vert="horz" wrap="none" lIns="50800" tIns="50800" rIns="50800" bIns="50800" numCol="1" spcCol="0" rtlCol="0" fromWordArt="0" anchor="ctr" anchorCtr="0" forceAA="0" compatLnSpc="1">
            <a:prstTxWarp prst="textNoShape">
              <a:avLst/>
            </a:prstTxWarp>
            <a:spAutoFit/>
          </a:bodyPr>
          <a:lstStyle>
            <a:lvl1pPr>
              <a:defRPr sz="4500">
                <a:solidFill>
                  <a:srgbClr val="FFFFFF"/>
                </a:solidFill>
                <a:latin typeface="+mn-lt"/>
                <a:ea typeface="+mn-ea"/>
                <a:cs typeface="+mn-cs"/>
                <a:sym typeface="BrownPro-Bold"/>
              </a:defRPr>
            </a:lvl1pPr>
          </a:lstStyle>
          <a:p>
            <a:pPr marL="0" marR="0" lvl="0" indent="0" algn="ctr" defTabSz="2438338" rtl="0" eaLnBrk="1" fontAlgn="auto" latinLnBrk="0" hangingPunct="0">
              <a:lnSpc>
                <a:spcPct val="100000"/>
              </a:lnSpc>
              <a:spcBef>
                <a:spcPts val="0"/>
              </a:spcBef>
              <a:spcAft>
                <a:spcPts val="0"/>
              </a:spcAft>
              <a:buClrTx/>
              <a:buSzTx/>
              <a:buFontTx/>
              <a:buNone/>
              <a:tabLst/>
              <a:defRPr/>
            </a:pPr>
            <a:r>
              <a:rPr kumimoji="0" lang="en-US" sz="4500" b="0" i="0" u="none" strike="noStrike" kern="0" cap="none" spc="0" normalizeH="0" baseline="0" noProof="0" dirty="0">
                <a:ln>
                  <a:noFill/>
                </a:ln>
                <a:solidFill>
                  <a:srgbClr val="FFFFFF"/>
                </a:solidFill>
                <a:effectLst/>
                <a:uLnTx/>
                <a:uFillTx/>
                <a:latin typeface="+mn-lt"/>
                <a:ea typeface="+mn-ea"/>
                <a:cs typeface="+mn-cs"/>
                <a:sym typeface="BrownPro-Bold"/>
              </a:rPr>
              <a:t>WORD HAS AN AUTOMATED ACCESSIBILITY CHECKER</a:t>
            </a:r>
          </a:p>
        </p:txBody>
      </p:sp>
      <p:sp>
        <p:nvSpPr>
          <p:cNvPr id="196" name="Word has an automated Accessibility Checker."/>
          <p:cNvSpPr txBox="1">
            <a:spLocks/>
          </p:cNvSpPr>
          <p:nvPr/>
        </p:nvSpPr>
        <p:spPr>
          <a:xfrm>
            <a:off x="894151" y="1898177"/>
            <a:ext cx="8162208" cy="4521201"/>
          </a:xfrm>
          <a:prstGeom prst="rect">
            <a:avLst/>
          </a:prstGeom>
          <a:noFill/>
          <a:ln w="12700">
            <a:noFill/>
            <a:prstDash/>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rot="0" spcFirstLastPara="0" vertOverflow="overflow" horzOverflow="overflow" vert="horz" wrap="square" lIns="50800" tIns="50800" rIns="50800" bIns="50800" numCol="1" spcCol="0" rtlCol="0" fromWordArt="0" anchor="ctr" anchorCtr="0" forceAA="0" compatLnSpc="1">
            <a:prstTxWarp prst="textNoShape">
              <a:avLst/>
            </a:prstTxWarp>
            <a:spAutoFit/>
          </a:bodyPr>
          <a:lstStyle>
            <a:lvl1pPr algn="l" defTabSz="825500">
              <a:spcBef>
                <a:spcPts val="1200"/>
              </a:spcBef>
              <a:defRPr sz="7200">
                <a:solidFill>
                  <a:srgbClr val="000000"/>
                </a:solidFill>
                <a:latin typeface="+mn-lt"/>
                <a:ea typeface="+mn-ea"/>
                <a:cs typeface="+mn-cs"/>
                <a:sym typeface="BrownPro-Bold"/>
              </a:defRPr>
            </a:lvl1pPr>
          </a:lstStyle>
          <a:p>
            <a:pPr marL="0" marR="0" lvl="0" indent="0" algn="l" defTabSz="825500" rtl="0" eaLnBrk="1" fontAlgn="auto" latinLnBrk="0" hangingPunct="0">
              <a:lnSpc>
                <a:spcPct val="100000"/>
              </a:lnSpc>
              <a:spcBef>
                <a:spcPts val="1200"/>
              </a:spcBef>
              <a:spcAft>
                <a:spcPts val="0"/>
              </a:spcAft>
              <a:buClrTx/>
              <a:buSzTx/>
              <a:buFontTx/>
              <a:buNone/>
              <a:tabLst/>
              <a:defRPr/>
            </a:pPr>
            <a:r>
              <a:rPr kumimoji="0" lang="en-US" sz="7200" b="0" i="0" u="none" strike="noStrike" kern="0" cap="none" spc="0" normalizeH="0" baseline="0" noProof="0" dirty="0">
                <a:ln>
                  <a:noFill/>
                </a:ln>
                <a:solidFill>
                  <a:srgbClr val="000000"/>
                </a:solidFill>
                <a:effectLst/>
                <a:uLnTx/>
                <a:uFillTx/>
                <a:latin typeface="+mn-lt"/>
                <a:ea typeface="+mn-ea"/>
                <a:cs typeface="+mn-cs"/>
                <a:sym typeface="BrownPro-Bold"/>
              </a:rPr>
              <a:t>Word has an automated Accessibility Checker.</a:t>
            </a:r>
          </a:p>
        </p:txBody>
      </p:sp>
      <p:grpSp>
        <p:nvGrpSpPr>
          <p:cNvPr id="199" name="Group" descr="A two cell table. The left cell is labeled &quot;Automated&quot;, and shows Clippy, the Word mascot. The right cell is labeled &quot;Manual&quot;, and includes the text: font size, family and style; text alignment, color contrast, links format, readable file name, updated Properties data."/>
          <p:cNvGrpSpPr/>
          <p:nvPr/>
        </p:nvGrpSpPr>
        <p:grpSpPr>
          <a:xfrm>
            <a:off x="9532204" y="2736850"/>
            <a:ext cx="13728036" cy="8243310"/>
            <a:chOff x="25400" y="25400"/>
            <a:chExt cx="13728034" cy="8243309"/>
          </a:xfrm>
        </p:grpSpPr>
        <p:graphicFrame>
          <p:nvGraphicFramePr>
            <p:cNvPr id="197" name="Table 1"/>
            <p:cNvGraphicFramePr/>
            <p:nvPr/>
          </p:nvGraphicFramePr>
          <p:xfrm>
            <a:off x="25400" y="25400"/>
            <a:ext cx="13728034" cy="8243309"/>
          </p:xfrm>
          <a:graphic>
            <a:graphicData uri="http://schemas.openxmlformats.org/drawingml/2006/table">
              <a:tbl>
                <a:tblPr firstRow="1" firstCol="1">
                  <a:tableStyleId>{4C3C2611-4C71-4FC5-86AE-919BDF0F9419}</a:tableStyleId>
                </a:tblPr>
                <a:tblGrid>
                  <a:gridCol w="5919762">
                    <a:extLst>
                      <a:ext uri="{9D8B030D-6E8A-4147-A177-3AD203B41FA5}">
                        <a16:colId xmlns:a16="http://schemas.microsoft.com/office/drawing/2014/main" val="20000"/>
                      </a:ext>
                    </a:extLst>
                  </a:gridCol>
                  <a:gridCol w="7808274">
                    <a:extLst>
                      <a:ext uri="{9D8B030D-6E8A-4147-A177-3AD203B41FA5}">
                        <a16:colId xmlns:a16="http://schemas.microsoft.com/office/drawing/2014/main" val="20001"/>
                      </a:ext>
                    </a:extLst>
                  </a:gridCol>
                </a:tblGrid>
                <a:tr h="1793253">
                  <a:tc>
                    <a:txBody>
                      <a:bodyPr/>
                      <a:lstStyle/>
                      <a:p>
                        <a:pPr defTabSz="914400">
                          <a:tabLst>
                            <a:tab pos="1663700" algn="l"/>
                          </a:tabLst>
                          <a:defRPr sz="1800" b="0">
                            <a:solidFill>
                              <a:srgbClr val="000000"/>
                            </a:solidFill>
                          </a:defRPr>
                        </a:pPr>
                        <a:r>
                          <a:rPr sz="5000">
                            <a:solidFill>
                              <a:srgbClr val="FFFFFF"/>
                            </a:solidFill>
                            <a:sym typeface="BrownPro-Bold"/>
                          </a:rPr>
                          <a:t>AUTOMATED</a:t>
                        </a:r>
                      </a:p>
                    </a:txBody>
                    <a:tcPr marL="50800" marR="50800" marT="50800" marB="50800" anchor="ctr" horzOverflow="overflow">
                      <a:solidFill>
                        <a:schemeClr val="accent6">
                          <a:satOff val="-16844"/>
                          <a:lumOff val="-30747"/>
                        </a:schemeClr>
                      </a:solidFill>
                    </a:tcPr>
                  </a:tc>
                  <a:tc>
                    <a:txBody>
                      <a:bodyPr/>
                      <a:lstStyle/>
                      <a:p>
                        <a:pPr defTabSz="914400">
                          <a:tabLst>
                            <a:tab pos="1663700" algn="l"/>
                          </a:tabLst>
                          <a:defRPr sz="1800" b="0">
                            <a:solidFill>
                              <a:srgbClr val="000000"/>
                            </a:solidFill>
                          </a:defRPr>
                        </a:pPr>
                        <a:r>
                          <a:rPr sz="5000">
                            <a:sym typeface="BrownPro-Bold"/>
                          </a:rPr>
                          <a:t>MANUAL</a:t>
                        </a:r>
                      </a:p>
                    </a:txBody>
                    <a:tcPr marL="50800" marR="50800" marT="50800" marB="50800" anchor="ctr" horzOverflow="overflow">
                      <a:solidFill>
                        <a:schemeClr val="accent5">
                          <a:hueOff val="-152895"/>
                          <a:lumOff val="12368"/>
                        </a:schemeClr>
                      </a:solidFill>
                    </a:tcPr>
                  </a:tc>
                  <a:extLst>
                    <a:ext uri="{0D108BD9-81ED-4DB2-BD59-A6C34878D82A}">
                      <a16:rowId xmlns:a16="http://schemas.microsoft.com/office/drawing/2014/main" val="10000"/>
                    </a:ext>
                  </a:extLst>
                </a:tr>
                <a:tr h="6450057">
                  <a:tc>
                    <a:txBody>
                      <a:bodyPr/>
                      <a:lstStyle/>
                      <a:p>
                        <a:pPr indent="749300" algn="l" defTabSz="825500">
                          <a:defRPr sz="5000" b="0">
                            <a:solidFill>
                              <a:srgbClr val="000000"/>
                            </a:solidFill>
                            <a:sym typeface="BrownPro-Bold"/>
                          </a:defRPr>
                        </a:pPr>
                        <a:endParaRPr/>
                      </a:p>
                    </a:txBody>
                    <a:tcPr marL="50800" marR="50800" marT="50800" marB="50800" anchor="ctr" horzOverflow="overflow">
                      <a:solidFill>
                        <a:srgbClr val="FFFFFF"/>
                      </a:solidFill>
                    </a:tcPr>
                  </a:tc>
                  <a:tc>
                    <a:txBody>
                      <a:bodyPr/>
                      <a:lstStyle/>
                      <a:p>
                        <a:pPr marL="1451988" lvl="2" indent="-537588" algn="l" defTabSz="825500">
                          <a:buSzPct val="71000"/>
                          <a:buChar char="•"/>
                          <a:defRPr sz="5000">
                            <a:latin typeface="+mn-lt"/>
                            <a:ea typeface="+mn-ea"/>
                            <a:cs typeface="+mn-cs"/>
                            <a:sym typeface="BrownPro-Bold"/>
                          </a:defRPr>
                        </a:pPr>
                        <a:r>
                          <a:t>Font size, family, and style</a:t>
                        </a:r>
                      </a:p>
                      <a:p>
                        <a:pPr marL="1451988" lvl="2" indent="-537588" algn="l" defTabSz="825500">
                          <a:buSzPct val="71000"/>
                          <a:buChar char="•"/>
                          <a:defRPr sz="5000">
                            <a:latin typeface="+mn-lt"/>
                            <a:ea typeface="+mn-ea"/>
                            <a:cs typeface="+mn-cs"/>
                            <a:sym typeface="BrownPro-Bold"/>
                          </a:defRPr>
                        </a:pPr>
                        <a:r>
                          <a:t>Text alignment</a:t>
                        </a:r>
                      </a:p>
                      <a:p>
                        <a:pPr marL="1451988" lvl="2" indent="-537588" algn="l" defTabSz="825500">
                          <a:buSzPct val="71000"/>
                          <a:buChar char="•"/>
                          <a:defRPr sz="5000">
                            <a:latin typeface="+mn-lt"/>
                            <a:ea typeface="+mn-ea"/>
                            <a:cs typeface="+mn-cs"/>
                            <a:sym typeface="BrownPro-Bold"/>
                          </a:defRPr>
                        </a:pPr>
                        <a:r>
                          <a:t>Color contrast</a:t>
                        </a:r>
                      </a:p>
                      <a:p>
                        <a:pPr marL="1451988" lvl="2" indent="-537588" algn="l" defTabSz="825500">
                          <a:buSzPct val="71000"/>
                          <a:buChar char="•"/>
                          <a:defRPr sz="5000">
                            <a:latin typeface="+mn-lt"/>
                            <a:ea typeface="+mn-ea"/>
                            <a:cs typeface="+mn-cs"/>
                            <a:sym typeface="BrownPro-Bold"/>
                          </a:defRPr>
                        </a:pPr>
                        <a:r>
                          <a:t>Links format</a:t>
                        </a:r>
                      </a:p>
                      <a:p>
                        <a:pPr marL="1451988" lvl="2" indent="-537588" algn="l" defTabSz="825500">
                          <a:buSzPct val="71000"/>
                          <a:buChar char="•"/>
                          <a:defRPr sz="5000">
                            <a:latin typeface="+mn-lt"/>
                            <a:ea typeface="+mn-ea"/>
                            <a:cs typeface="+mn-cs"/>
                            <a:sym typeface="BrownPro-Bold"/>
                          </a:defRPr>
                        </a:pPr>
                        <a:r>
                          <a:t>Readable file name</a:t>
                        </a:r>
                      </a:p>
                      <a:p>
                        <a:pPr marL="1451988" lvl="2" indent="-537588" algn="l" defTabSz="825500">
                          <a:buSzPct val="71000"/>
                          <a:buChar char="•"/>
                          <a:defRPr sz="5000">
                            <a:latin typeface="+mn-lt"/>
                            <a:ea typeface="+mn-ea"/>
                            <a:cs typeface="+mn-cs"/>
                            <a:sym typeface="BrownPro-Bold"/>
                          </a:defRPr>
                        </a:pPr>
                        <a:r>
                          <a:t>Updated Properties data</a:t>
                        </a:r>
                      </a:p>
                    </a:txBody>
                    <a:tcPr marL="50800" marR="50800" marT="50800" marB="50800" anchor="ctr" horzOverflow="overflow">
                      <a:solidFill>
                        <a:srgbClr val="FFFFFF"/>
                      </a:solidFill>
                    </a:tcPr>
                  </a:tc>
                  <a:extLst>
                    <a:ext uri="{0D108BD9-81ED-4DB2-BD59-A6C34878D82A}">
                      <a16:rowId xmlns:a16="http://schemas.microsoft.com/office/drawing/2014/main" val="10001"/>
                    </a:ext>
                  </a:extLst>
                </a:tr>
              </a:tbl>
            </a:graphicData>
          </a:graphic>
        </p:graphicFrame>
        <p:pic>
          <p:nvPicPr>
            <p:cNvPr id="198" name="skinny-clippy.jpg" descr="skinny-clippy.jpg"/>
            <p:cNvPicPr>
              <a:picLocks noChangeAspect="1"/>
            </p:cNvPicPr>
            <p:nvPr/>
          </p:nvPicPr>
          <p:blipFill>
            <a:blip r:embed="rId2"/>
            <a:stretch>
              <a:fillRect/>
            </a:stretch>
          </p:blipFill>
          <p:spPr>
            <a:xfrm>
              <a:off x="94906" y="2978655"/>
              <a:ext cx="5774057" cy="5273112"/>
            </a:xfrm>
            <a:prstGeom prst="rect">
              <a:avLst/>
            </a:prstGeom>
            <a:ln w="12700" cap="flat">
              <a:noFill/>
              <a:miter lim="400000"/>
            </a:ln>
            <a:effectLst/>
          </p:spPr>
        </p:pic>
      </p:grpSp>
      <p:sp>
        <p:nvSpPr>
          <p:cNvPr id="200" name="Arrow 10">
            <a:extLst>
              <a:ext uri="{C183D7F6-B498-43B3-948B-1728B52AA6E4}">
                <adec:decorative xmlns:adec="http://schemas.microsoft.com/office/drawing/2017/decorative" val="1"/>
              </a:ext>
            </a:extLst>
          </p:cNvPr>
          <p:cNvSpPr/>
          <p:nvPr/>
        </p:nvSpPr>
        <p:spPr>
          <a:xfrm>
            <a:off x="8153102" y="7148651"/>
            <a:ext cx="2897216" cy="2356019"/>
          </a:xfrm>
          <a:custGeom>
            <a:avLst/>
            <a:gdLst/>
            <a:ahLst/>
            <a:cxnLst>
              <a:cxn ang="0">
                <a:pos x="wd2" y="hd2"/>
              </a:cxn>
              <a:cxn ang="5400000">
                <a:pos x="wd2" y="hd2"/>
              </a:cxn>
              <a:cxn ang="10800000">
                <a:pos x="wd2" y="hd2"/>
              </a:cxn>
              <a:cxn ang="16200000">
                <a:pos x="wd2" y="hd2"/>
              </a:cxn>
            </a:cxnLst>
            <a:rect l="0" t="0" r="r" b="b"/>
            <a:pathLst>
              <a:path w="21600" h="21600" extrusionOk="0">
                <a:moveTo>
                  <a:pt x="9745" y="0"/>
                </a:moveTo>
                <a:lnTo>
                  <a:pt x="7428" y="3887"/>
                </a:lnTo>
                <a:lnTo>
                  <a:pt x="12357" y="8319"/>
                </a:lnTo>
                <a:lnTo>
                  <a:pt x="0" y="8319"/>
                </a:lnTo>
                <a:lnTo>
                  <a:pt x="0" y="13287"/>
                </a:lnTo>
                <a:lnTo>
                  <a:pt x="12286" y="13287"/>
                </a:lnTo>
                <a:lnTo>
                  <a:pt x="7418" y="17725"/>
                </a:lnTo>
                <a:lnTo>
                  <a:pt x="9755" y="21600"/>
                </a:lnTo>
                <a:lnTo>
                  <a:pt x="21600" y="10803"/>
                </a:lnTo>
                <a:lnTo>
                  <a:pt x="9745" y="0"/>
                </a:lnTo>
                <a:close/>
              </a:path>
            </a:pathLst>
          </a:custGeom>
          <a:solidFill>
            <a:schemeClr val="accent4">
              <a:hueOff val="-476017"/>
              <a:lumOff val="-10042"/>
            </a:schemeClr>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Tree>
  </p:cSld>
  <p:clrMapOvr>
    <a:masterClrMapping/>
  </p:clrMapOvr>
  <p:transition spd="med"/>
</p:sld>
</file>

<file path=ppt/theme/theme1.xml><?xml version="1.0" encoding="utf-8"?>
<a:theme xmlns:a="http://schemas.openxmlformats.org/drawingml/2006/main" name="21_BasicWhite">
  <a:themeElements>
    <a:clrScheme name="21_BasicWhite">
      <a:dk1>
        <a:srgbClr val="FFFFFF"/>
      </a:dk1>
      <a:lt1>
        <a:srgbClr val="1DB100"/>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BrownPro-Bold"/>
        <a:ea typeface="BrownPro-Bold"/>
        <a:cs typeface="BrownPro-Bold"/>
      </a:majorFont>
      <a:minorFont>
        <a:latin typeface="BrownPro-Bold"/>
        <a:ea typeface="BrownPro-Bold"/>
        <a:cs typeface="BrownPro-Bold"/>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900" b="0" i="0" u="none" strike="noStrike" cap="none" spc="0" normalizeH="0" baseline="0">
            <a:ln>
              <a:noFill/>
            </a:ln>
            <a:solidFill>
              <a:schemeClr val="accent3">
                <a:hueOff val="362282"/>
                <a:satOff val="31803"/>
                <a:lumOff val="-18242"/>
              </a:schemeClr>
            </a:solidFill>
            <a:effectLst/>
            <a:uFillTx/>
            <a:latin typeface="Party LET"/>
            <a:ea typeface="Party LET"/>
            <a:cs typeface="Party LET"/>
            <a:sym typeface="Party LE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BrownPro-Bold"/>
        <a:ea typeface="BrownPro-Bold"/>
        <a:cs typeface="BrownPro-Bold"/>
      </a:majorFont>
      <a:minorFont>
        <a:latin typeface="BrownPro-Bold"/>
        <a:ea typeface="BrownPro-Bold"/>
        <a:cs typeface="BrownPro-Bold"/>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900" b="0" i="0" u="none" strike="noStrike" cap="none" spc="0" normalizeH="0" baseline="0">
            <a:ln>
              <a:noFill/>
            </a:ln>
            <a:solidFill>
              <a:schemeClr val="accent3">
                <a:hueOff val="362282"/>
                <a:satOff val="31803"/>
                <a:lumOff val="-18242"/>
              </a:schemeClr>
            </a:solidFill>
            <a:effectLst/>
            <a:uFillTx/>
            <a:latin typeface="Party LET"/>
            <a:ea typeface="Party LET"/>
            <a:cs typeface="Party LET"/>
            <a:sym typeface="Party LE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81</TotalTime>
  <Words>1099</Words>
  <Application>Microsoft Macintosh PowerPoint</Application>
  <PresentationFormat>Custom</PresentationFormat>
  <Paragraphs>181</Paragraphs>
  <Slides>38</Slides>
  <Notes>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38</vt:i4>
      </vt:variant>
    </vt:vector>
  </HeadingPairs>
  <TitlesOfParts>
    <vt:vector size="44" baseType="lpstr">
      <vt:lpstr>BrownPro-Bold</vt:lpstr>
      <vt:lpstr>BrownPro-Regular</vt:lpstr>
      <vt:lpstr>Helvetica Neue</vt:lpstr>
      <vt:lpstr>Helvetica Neue Medium</vt:lpstr>
      <vt:lpstr>Party LET</vt:lpstr>
      <vt:lpstr>21_BasicWhite</vt:lpstr>
      <vt:lpstr>Accessible Word Documents</vt:lpstr>
      <vt:lpstr>Contents:</vt:lpstr>
      <vt:lpstr>WHY WORD? WHYYYYY</vt:lpstr>
      <vt:lpstr>WHAT WORD CAN (AND CANNOT) DO</vt:lpstr>
      <vt:lpstr>AUTOMATED + MANUAL TESTING</vt:lpstr>
      <vt:lpstr>WORD ACCESSIBILITY @ CDCI</vt:lpstr>
      <vt:lpstr>THE ASTERISK</vt:lpstr>
      <vt:lpstr>THE TIREDNESS OF ROSABEL</vt:lpstr>
      <vt:lpstr>WORD HAS AN AUTOMATED ACCESSIBILITY CHECKER</vt:lpstr>
      <vt:lpstr>HOW TO TURN ON THE ACCESSIBILITY CHECKER</vt:lpstr>
      <vt:lpstr>WHY CAN’T I FIND THE ACCESSIBILITY CHECKER</vt:lpstr>
      <vt:lpstr>What the accessibility Checker Should Look Like</vt:lpstr>
      <vt:lpstr>ACCESSIBILITY CHECKER : ALT-TEXT</vt:lpstr>
      <vt:lpstr>DECORATIVE OBJECTS</vt:lpstr>
      <vt:lpstr>ACCESSIBILITY CHECKER : IN-LINE IMAGES</vt:lpstr>
      <vt:lpstr>ACCESSIBILITY CHECKER : HEADINGS</vt:lpstr>
      <vt:lpstr>HOW TO ADD HEADINGS TO YOUR DOCUMENT</vt:lpstr>
      <vt:lpstr>START WITH THE TITLE</vt:lpstr>
      <vt:lpstr>BUILD AN OUTLINE</vt:lpstr>
      <vt:lpstr>AUTOMATED TESTING: SPECIFY A LANGUAGE</vt:lpstr>
      <vt:lpstr>AUTOMATED TESTING: CHECK YOUR LANGUAGE</vt:lpstr>
      <vt:lpstr>MANUAL ACCESSIBILITY TESTING</vt:lpstr>
      <vt:lpstr>MANUAL TESTING: FONT SIZE, FAMILY, AND STYLE</vt:lpstr>
      <vt:lpstr>MANUAL TESTING: TEXT ALIGNMENT</vt:lpstr>
      <vt:lpstr>MANUAL TESTING: COLOR CONTRAST</vt:lpstr>
      <vt:lpstr>MANUAL TESTING: ACCESSIBLE FILE NAMES</vt:lpstr>
      <vt:lpstr>MANUAL TESTING: MORE TIPS FOR ACCESSIBLE FILE NAMES</vt:lpstr>
      <vt:lpstr>OH, ROSABEL.</vt:lpstr>
      <vt:lpstr>MANUAL TESTING: PROPERTIES</vt:lpstr>
      <vt:lpstr>MANUAL TESTING: PROPERTIES: WHICH FIELDS TO FILL</vt:lpstr>
      <vt:lpstr>MANUAL TESTING: PROPERTIES: HOW TO FILL THE FIELDS</vt:lpstr>
      <vt:lpstr>MANUAL TESTING: PROPERTIES: WHAT FIELDS?</vt:lpstr>
      <vt:lpstr>THE FULL LIST OF THINGS TO FIX IN ROSABEL</vt:lpstr>
      <vt:lpstr>ADVANCED WORD ACCESSIBILITY FEATURES</vt:lpstr>
      <vt:lpstr>ESPECIALLY BULLETED LISTS.</vt:lpstr>
      <vt:lpstr>FOUR FOR THE ROAD:</vt:lpstr>
      <vt:lpstr>REFERENCES</vt:lpstr>
      <vt:lpstr>Thank you for your time.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Accessible Word Documents</dc:title>
  <cp:lastModifiedBy>Audrey Clare Homan</cp:lastModifiedBy>
  <cp:revision>5</cp:revision>
  <dcterms:modified xsi:type="dcterms:W3CDTF">2023-02-14T13:15:03Z</dcterms:modified>
</cp:coreProperties>
</file>